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8" r:id="rId6"/>
    <p:sldId id="275" r:id="rId7"/>
    <p:sldId id="274" r:id="rId8"/>
    <p:sldId id="273" r:id="rId9"/>
    <p:sldId id="279" r:id="rId10"/>
    <p:sldId id="276" r:id="rId11"/>
    <p:sldId id="277" r:id="rId12"/>
    <p:sldId id="284" r:id="rId13"/>
    <p:sldId id="278" r:id="rId14"/>
    <p:sldId id="281" r:id="rId15"/>
    <p:sldId id="280" r:id="rId16"/>
    <p:sldId id="283" r:id="rId17"/>
    <p:sldId id="285" r:id="rId18"/>
  </p:sldIdLst>
  <p:sldSz cx="18288000" cy="10287000"/>
  <p:notesSz cx="6858000" cy="9144000"/>
  <p:embeddedFontLst>
    <p:embeddedFont>
      <p:font typeface="Bobby Jones Soft" panose="020B0604020202020204" charset="0"/>
      <p:regular r:id="rId20"/>
    </p:embeddedFont>
    <p:embeddedFont>
      <p:font typeface="Poppins" panose="000005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C788C-9AD9-45AE-9A52-E3DF1D94B1AE}" v="10" dt="2026-04-10T15:07:1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476" autoAdjust="0"/>
  </p:normalViewPr>
  <p:slideViewPr>
    <p:cSldViewPr>
      <p:cViewPr varScale="1">
        <p:scale>
          <a:sx n="47" d="100"/>
          <a:sy n="47" d="100"/>
        </p:scale>
        <p:origin x="113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Brown" userId="a144f88e-ff97-4a7a-97f2-865f499bcc31" providerId="ADAL" clId="{9A6BB7CB-6580-4FE4-B760-8DB5DDAF7236}"/>
    <pc:docChg chg="custSel addSld delSld modSld">
      <pc:chgData name="Jade Brown" userId="a144f88e-ff97-4a7a-97f2-865f499bcc31" providerId="ADAL" clId="{9A6BB7CB-6580-4FE4-B760-8DB5DDAF7236}" dt="2026-04-10T15:16:31.410" v="1268" actId="6549"/>
      <pc:docMkLst>
        <pc:docMk/>
      </pc:docMkLst>
      <pc:sldChg chg="del">
        <pc:chgData name="Jade Brown" userId="a144f88e-ff97-4a7a-97f2-865f499bcc31" providerId="ADAL" clId="{9A6BB7CB-6580-4FE4-B760-8DB5DDAF7236}" dt="2026-04-10T15:06:49.392" v="856" actId="2696"/>
        <pc:sldMkLst>
          <pc:docMk/>
          <pc:sldMk cId="0" sldId="257"/>
        </pc:sldMkLst>
      </pc:sldChg>
      <pc:sldChg chg="modTransition modNotesTx">
        <pc:chgData name="Jade Brown" userId="a144f88e-ff97-4a7a-97f2-865f499bcc31" providerId="ADAL" clId="{9A6BB7CB-6580-4FE4-B760-8DB5DDAF7236}" dt="2026-04-10T15:07:33.553" v="867" actId="6549"/>
        <pc:sldMkLst>
          <pc:docMk/>
          <pc:sldMk cId="0" sldId="258"/>
        </pc:sldMkLst>
      </pc:sldChg>
      <pc:sldChg chg="modTransition">
        <pc:chgData name="Jade Brown" userId="a144f88e-ff97-4a7a-97f2-865f499bcc31" providerId="ADAL" clId="{9A6BB7CB-6580-4FE4-B760-8DB5DDAF7236}" dt="2026-04-10T15:07:04.351" v="859"/>
        <pc:sldMkLst>
          <pc:docMk/>
          <pc:sldMk cId="1882966728" sldId="273"/>
        </pc:sldMkLst>
      </pc:sldChg>
      <pc:sldChg chg="modTransition">
        <pc:chgData name="Jade Brown" userId="a144f88e-ff97-4a7a-97f2-865f499bcc31" providerId="ADAL" clId="{9A6BB7CB-6580-4FE4-B760-8DB5DDAF7236}" dt="2026-04-10T15:07:02.441" v="858"/>
        <pc:sldMkLst>
          <pc:docMk/>
          <pc:sldMk cId="3658824073" sldId="274"/>
        </pc:sldMkLst>
      </pc:sldChg>
      <pc:sldChg chg="modTransition">
        <pc:chgData name="Jade Brown" userId="a144f88e-ff97-4a7a-97f2-865f499bcc31" providerId="ADAL" clId="{9A6BB7CB-6580-4FE4-B760-8DB5DDAF7236}" dt="2026-04-10T15:07:08.104" v="861"/>
        <pc:sldMkLst>
          <pc:docMk/>
          <pc:sldMk cId="1556250742" sldId="276"/>
        </pc:sldMkLst>
      </pc:sldChg>
      <pc:sldChg chg="addSp delSp modSp mod modTransition modNotesTx">
        <pc:chgData name="Jade Brown" userId="a144f88e-ff97-4a7a-97f2-865f499bcc31" providerId="ADAL" clId="{9A6BB7CB-6580-4FE4-B760-8DB5DDAF7236}" dt="2026-04-10T15:07:09.643" v="862"/>
        <pc:sldMkLst>
          <pc:docMk/>
          <pc:sldMk cId="4008005474" sldId="277"/>
        </pc:sldMkLst>
        <pc:spChg chg="mod">
          <ac:chgData name="Jade Brown" userId="a144f88e-ff97-4a7a-97f2-865f499bcc31" providerId="ADAL" clId="{9A6BB7CB-6580-4FE4-B760-8DB5DDAF7236}" dt="2026-04-10T15:05:44.359" v="855" actId="1076"/>
          <ac:spMkLst>
            <pc:docMk/>
            <pc:sldMk cId="4008005474" sldId="277"/>
            <ac:spMk id="6" creationId="{37264815-2CF9-62F6-F30F-5388E1318B6D}"/>
          </ac:spMkLst>
        </pc:spChg>
        <pc:spChg chg="add del">
          <ac:chgData name="Jade Brown" userId="a144f88e-ff97-4a7a-97f2-865f499bcc31" providerId="ADAL" clId="{9A6BB7CB-6580-4FE4-B760-8DB5DDAF7236}" dt="2026-04-10T15:04:38.838" v="839" actId="478"/>
          <ac:spMkLst>
            <pc:docMk/>
            <pc:sldMk cId="4008005474" sldId="277"/>
            <ac:spMk id="9" creationId="{7DC554A4-AF22-DF75-0922-47A0EF5F4700}"/>
          </ac:spMkLst>
        </pc:spChg>
        <pc:picChg chg="add mod modCrop">
          <ac:chgData name="Jade Brown" userId="a144f88e-ff97-4a7a-97f2-865f499bcc31" providerId="ADAL" clId="{9A6BB7CB-6580-4FE4-B760-8DB5DDAF7236}" dt="2026-04-10T15:05:30.549" v="848" actId="1076"/>
          <ac:picMkLst>
            <pc:docMk/>
            <pc:sldMk cId="4008005474" sldId="277"/>
            <ac:picMk id="11" creationId="{90466DCC-F8CF-BA75-C20F-3354B00BAE87}"/>
          </ac:picMkLst>
        </pc:picChg>
        <pc:picChg chg="del">
          <ac:chgData name="Jade Brown" userId="a144f88e-ff97-4a7a-97f2-865f499bcc31" providerId="ADAL" clId="{9A6BB7CB-6580-4FE4-B760-8DB5DDAF7236}" dt="2026-04-10T15:05:24.782" v="847" actId="478"/>
          <ac:picMkLst>
            <pc:docMk/>
            <pc:sldMk cId="4008005474" sldId="277"/>
            <ac:picMk id="12" creationId="{EACE7FA3-788E-AC48-A3DA-3A3E9E38E63A}"/>
          </ac:picMkLst>
        </pc:picChg>
      </pc:sldChg>
      <pc:sldChg chg="modTransition modNotesTx">
        <pc:chgData name="Jade Brown" userId="a144f88e-ff97-4a7a-97f2-865f499bcc31" providerId="ADAL" clId="{9A6BB7CB-6580-4FE4-B760-8DB5DDAF7236}" dt="2026-04-10T15:12:23.310" v="956" actId="20577"/>
        <pc:sldMkLst>
          <pc:docMk/>
          <pc:sldMk cId="2639206525" sldId="278"/>
        </pc:sldMkLst>
      </pc:sldChg>
      <pc:sldChg chg="modTransition modNotesTx">
        <pc:chgData name="Jade Brown" userId="a144f88e-ff97-4a7a-97f2-865f499bcc31" providerId="ADAL" clId="{9A6BB7CB-6580-4FE4-B760-8DB5DDAF7236}" dt="2026-04-10T15:08:59.598" v="869" actId="6549"/>
        <pc:sldMkLst>
          <pc:docMk/>
          <pc:sldMk cId="2962694357" sldId="279"/>
        </pc:sldMkLst>
      </pc:sldChg>
      <pc:sldChg chg="addSp delSp modSp mod modTransition">
        <pc:chgData name="Jade Brown" userId="a144f88e-ff97-4a7a-97f2-865f499bcc31" providerId="ADAL" clId="{9A6BB7CB-6580-4FE4-B760-8DB5DDAF7236}" dt="2026-04-10T15:07:18.013" v="866"/>
        <pc:sldMkLst>
          <pc:docMk/>
          <pc:sldMk cId="4270349880" sldId="280"/>
        </pc:sldMkLst>
        <pc:spChg chg="add mod">
          <ac:chgData name="Jade Brown" userId="a144f88e-ff97-4a7a-97f2-865f499bcc31" providerId="ADAL" clId="{9A6BB7CB-6580-4FE4-B760-8DB5DDAF7236}" dt="2026-03-11T15:34:18.597" v="352"/>
          <ac:spMkLst>
            <pc:docMk/>
            <pc:sldMk cId="4270349880" sldId="280"/>
            <ac:spMk id="6" creationId="{AB2C372D-C5B7-EF28-8143-7B4738DF0381}"/>
          </ac:spMkLst>
        </pc:spChg>
      </pc:sldChg>
      <pc:sldChg chg="addSp delSp modSp mod modTransition modAnim modNotesTx">
        <pc:chgData name="Jade Brown" userId="a144f88e-ff97-4a7a-97f2-865f499bcc31" providerId="ADAL" clId="{9A6BB7CB-6580-4FE4-B760-8DB5DDAF7236}" dt="2026-04-10T15:15:23.355" v="1254" actId="20577"/>
        <pc:sldMkLst>
          <pc:docMk/>
          <pc:sldMk cId="3165709090" sldId="281"/>
        </pc:sldMkLst>
        <pc:spChg chg="add mod">
          <ac:chgData name="Jade Brown" userId="a144f88e-ff97-4a7a-97f2-865f499bcc31" providerId="ADAL" clId="{9A6BB7CB-6580-4FE4-B760-8DB5DDAF7236}" dt="2026-03-11T15:32:32.057" v="261"/>
          <ac:spMkLst>
            <pc:docMk/>
            <pc:sldMk cId="3165709090" sldId="281"/>
            <ac:spMk id="13" creationId="{0A3E41E9-7C54-D19E-3439-61C9424A5B9B}"/>
          </ac:spMkLst>
        </pc:spChg>
        <pc:spChg chg="mod">
          <ac:chgData name="Jade Brown" userId="a144f88e-ff97-4a7a-97f2-865f499bcc31" providerId="ADAL" clId="{9A6BB7CB-6580-4FE4-B760-8DB5DDAF7236}" dt="2026-03-11T15:32:32.057" v="261"/>
          <ac:spMkLst>
            <pc:docMk/>
            <pc:sldMk cId="3165709090" sldId="281"/>
            <ac:spMk id="15" creationId="{3BA97F76-DC71-8C0F-7459-C916B3728CFC}"/>
          </ac:spMkLst>
        </pc:spChg>
        <pc:spChg chg="mod">
          <ac:chgData name="Jade Brown" userId="a144f88e-ff97-4a7a-97f2-865f499bcc31" providerId="ADAL" clId="{9A6BB7CB-6580-4FE4-B760-8DB5DDAF7236}" dt="2026-03-11T15:32:32.057" v="261"/>
          <ac:spMkLst>
            <pc:docMk/>
            <pc:sldMk cId="3165709090" sldId="281"/>
            <ac:spMk id="16" creationId="{EDCE03E4-C4F0-ACBA-9D13-031134DF1EF6}"/>
          </ac:spMkLst>
        </pc:spChg>
        <pc:spChg chg="mod">
          <ac:chgData name="Jade Brown" userId="a144f88e-ff97-4a7a-97f2-865f499bcc31" providerId="ADAL" clId="{9A6BB7CB-6580-4FE4-B760-8DB5DDAF7236}" dt="2026-03-11T15:33:26.170" v="348" actId="20577"/>
          <ac:spMkLst>
            <pc:docMk/>
            <pc:sldMk cId="3165709090" sldId="281"/>
            <ac:spMk id="18" creationId="{D3115F3F-FC89-F877-78D1-162F9F508C04}"/>
          </ac:spMkLst>
        </pc:spChg>
        <pc:spChg chg="mod">
          <ac:chgData name="Jade Brown" userId="a144f88e-ff97-4a7a-97f2-865f499bcc31" providerId="ADAL" clId="{9A6BB7CB-6580-4FE4-B760-8DB5DDAF7236}" dt="2026-03-11T15:32:32.057" v="261"/>
          <ac:spMkLst>
            <pc:docMk/>
            <pc:sldMk cId="3165709090" sldId="281"/>
            <ac:spMk id="19" creationId="{DECFC1E1-3571-C5B3-23BD-EEAE5F79744F}"/>
          </ac:spMkLst>
        </pc:spChg>
        <pc:spChg chg="mod">
          <ac:chgData name="Jade Brown" userId="a144f88e-ff97-4a7a-97f2-865f499bcc31" providerId="ADAL" clId="{9A6BB7CB-6580-4FE4-B760-8DB5DDAF7236}" dt="2026-03-11T15:32:32.057" v="261"/>
          <ac:spMkLst>
            <pc:docMk/>
            <pc:sldMk cId="3165709090" sldId="281"/>
            <ac:spMk id="21" creationId="{D1693133-3497-63D7-F153-AE766544DD41}"/>
          </ac:spMkLst>
        </pc:spChg>
        <pc:spChg chg="mod">
          <ac:chgData name="Jade Brown" userId="a144f88e-ff97-4a7a-97f2-865f499bcc31" providerId="ADAL" clId="{9A6BB7CB-6580-4FE4-B760-8DB5DDAF7236}" dt="2026-03-11T15:32:32.057" v="261"/>
          <ac:spMkLst>
            <pc:docMk/>
            <pc:sldMk cId="3165709090" sldId="281"/>
            <ac:spMk id="22" creationId="{0021A82B-525A-C1F0-84E2-23DF9FB047AD}"/>
          </ac:spMkLst>
        </pc:spChg>
        <pc:grpChg chg="add mod">
          <ac:chgData name="Jade Brown" userId="a144f88e-ff97-4a7a-97f2-865f499bcc31" providerId="ADAL" clId="{9A6BB7CB-6580-4FE4-B760-8DB5DDAF7236}" dt="2026-03-11T15:32:32.057" v="261"/>
          <ac:grpSpMkLst>
            <pc:docMk/>
            <pc:sldMk cId="3165709090" sldId="281"/>
            <ac:grpSpMk id="14" creationId="{5257286B-E0F7-6D6E-F850-B86199C141F5}"/>
          </ac:grpSpMkLst>
        </pc:grpChg>
        <pc:grpChg chg="add mod">
          <ac:chgData name="Jade Brown" userId="a144f88e-ff97-4a7a-97f2-865f499bcc31" providerId="ADAL" clId="{9A6BB7CB-6580-4FE4-B760-8DB5DDAF7236}" dt="2026-03-11T15:32:32.057" v="261"/>
          <ac:grpSpMkLst>
            <pc:docMk/>
            <pc:sldMk cId="3165709090" sldId="281"/>
            <ac:grpSpMk id="17" creationId="{A4E5E664-4339-6DF5-18C3-B1BE5B083F04}"/>
          </ac:grpSpMkLst>
        </pc:grpChg>
        <pc:grpChg chg="add mod">
          <ac:chgData name="Jade Brown" userId="a144f88e-ff97-4a7a-97f2-865f499bcc31" providerId="ADAL" clId="{9A6BB7CB-6580-4FE4-B760-8DB5DDAF7236}" dt="2026-03-11T15:32:32.057" v="261"/>
          <ac:grpSpMkLst>
            <pc:docMk/>
            <pc:sldMk cId="3165709090" sldId="281"/>
            <ac:grpSpMk id="20" creationId="{8B49ED8A-2EB3-290B-1D92-2750B37D3B11}"/>
          </ac:grpSpMkLst>
        </pc:grpChg>
      </pc:sldChg>
      <pc:sldChg chg="modNotesTx">
        <pc:chgData name="Jade Brown" userId="a144f88e-ff97-4a7a-97f2-865f499bcc31" providerId="ADAL" clId="{9A6BB7CB-6580-4FE4-B760-8DB5DDAF7236}" dt="2026-04-10T15:16:31.410" v="1268" actId="6549"/>
        <pc:sldMkLst>
          <pc:docMk/>
          <pc:sldMk cId="2593920490" sldId="283"/>
        </pc:sldMkLst>
      </pc:sldChg>
      <pc:sldChg chg="modTransition modNotesTx">
        <pc:chgData name="Jade Brown" userId="a144f88e-ff97-4a7a-97f2-865f499bcc31" providerId="ADAL" clId="{9A6BB7CB-6580-4FE4-B760-8DB5DDAF7236}" dt="2026-04-10T15:10:55.934" v="882" actId="20577"/>
        <pc:sldMkLst>
          <pc:docMk/>
          <pc:sldMk cId="4201708886"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today I want to tell you a bit out air pollution, how it affects us and what we can do to help take care of our air.</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8A54-3640-87F3-8540-FA9286ACDB2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AC6652-81F3-68BA-B0B0-4CA4922618E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D5853DF-BC81-7360-8F95-4CF9C8672ED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32AD5C7-E35A-8D70-A6CE-B53690C96F7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D4B6E76-1A79-D691-32C3-52FF2CC2FE7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By monitoring air pollution, we know that it can be particularly high outside schools. This is because there is increased traffic at pick up and drop off times outside of schools and some cars waiting with the engine running that produces more air pollution.</a:t>
            </a:r>
          </a:p>
          <a:p>
            <a:endParaRPr lang="en-US" dirty="0"/>
          </a:p>
          <a:p>
            <a:r>
              <a:rPr lang="en-US" dirty="0"/>
              <a:t>As children and young people are more affected by air pollution, it is important to raise awareness and encourage change to improve air quality. One way that we can do this is by thinking about how we travel to school.</a:t>
            </a:r>
          </a:p>
        </p:txBody>
      </p:sp>
      <p:sp>
        <p:nvSpPr>
          <p:cNvPr id="6" name="Footer Placeholder 5">
            <a:extLst>
              <a:ext uri="{FF2B5EF4-FFF2-40B4-BE49-F238E27FC236}">
                <a16:creationId xmlns:a16="http://schemas.microsoft.com/office/drawing/2014/main" id="{959A64B2-F212-D389-328D-A483B3351EE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AFA8058-79D2-4FF8-8B8E-7DEC35FC281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7518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EB32-C697-93F8-F1F6-F0E2210A7AC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D73DCF-107E-3E93-A02A-C6B233EA349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FD30124-E4EB-ADFF-A6F7-2CD4F2D8C31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1DBC5F6-AF41-379A-1DCB-99ABE53BCA6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86BE0EE-EF1F-EA2E-B1E1-46018025C03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can, it is best to walk, scoot, cycle or take the bus to school. If you come to school by car, see if you can park a bit further away from school and walk the rest of the way. And it is important to remind adults to switch off the car engine when waiting. Keeping the engine running is not good for the car and uses more fuel, so switching off the engine can also help to save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think about how we travel to the shops, to see family and friends and into the city </a:t>
            </a:r>
            <a:r>
              <a:rPr lang="en-US" dirty="0" err="1"/>
              <a:t>centre</a:t>
            </a:r>
            <a:r>
              <a:rPr lang="en-US" dirty="0"/>
              <a:t>. To make an even bigger impact, talk to your friends and family about what you have learnt about air pollution and encourage them to think about how they travel as well.</a:t>
            </a:r>
          </a:p>
        </p:txBody>
      </p:sp>
      <p:sp>
        <p:nvSpPr>
          <p:cNvPr id="6" name="Footer Placeholder 5">
            <a:extLst>
              <a:ext uri="{FF2B5EF4-FFF2-40B4-BE49-F238E27FC236}">
                <a16:creationId xmlns:a16="http://schemas.microsoft.com/office/drawing/2014/main" id="{EE4C09CE-9A27-8CBC-BB5D-FFA4AFF6268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9D99F80-4721-B3EE-75B5-EE614925746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7274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C264-0CDB-D395-E6D2-189E27EF33D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08C3F3-FF7A-5CB9-1645-32DC43B8818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299C68C-AC15-10FD-7DA2-EBA5582A24A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395E02C-BED9-62D5-0CC2-4E31A01611E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E6078C2-B9D4-5932-4AAC-0FF57F0A220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Changing to active travel for some short journeys also has amazing benefits for our health and wellbeing.</a:t>
            </a:r>
          </a:p>
          <a:p>
            <a:endParaRPr lang="en-US" dirty="0"/>
          </a:p>
          <a:p>
            <a:pPr marL="171450" indent="-171450">
              <a:buFont typeface="Arial" panose="020B0604020202020204" pitchFamily="34" charset="0"/>
              <a:buChar char="•"/>
            </a:pPr>
            <a:r>
              <a:rPr lang="en-US" dirty="0"/>
              <a:t>It makes us feel happier by encouraging our bodies to release natural chemicals called endorphins.</a:t>
            </a:r>
          </a:p>
          <a:p>
            <a:pPr marL="171450" indent="-171450">
              <a:buFont typeface="Arial" panose="020B0604020202020204" pitchFamily="34" charset="0"/>
              <a:buChar char="•"/>
            </a:pPr>
            <a:r>
              <a:rPr lang="en-US" dirty="0"/>
              <a:t>It strengthens our immune systems, helping our bodies to fight off illnesses like cold and flu.</a:t>
            </a:r>
          </a:p>
          <a:p>
            <a:pPr marL="171450" indent="-171450">
              <a:buFont typeface="Arial" panose="020B0604020202020204" pitchFamily="34" charset="0"/>
              <a:buChar char="•"/>
            </a:pPr>
            <a:r>
              <a:rPr lang="en-US" dirty="0"/>
              <a:t>It boost our metabolism and helps us to stay healthy.</a:t>
            </a:r>
          </a:p>
          <a:p>
            <a:pPr marL="171450" indent="-171450">
              <a:buFont typeface="Arial" panose="020B0604020202020204" pitchFamily="34" charset="0"/>
              <a:buChar char="•"/>
            </a:pPr>
            <a:r>
              <a:rPr lang="en-US" dirty="0"/>
              <a:t>It is a good way to catch up with friends and family and feel more connected in our community.</a:t>
            </a:r>
          </a:p>
          <a:p>
            <a:pPr marL="171450" indent="-171450">
              <a:buFont typeface="Arial" panose="020B0604020202020204" pitchFamily="34" charset="0"/>
              <a:buChar char="•"/>
            </a:pPr>
            <a:r>
              <a:rPr lang="en-US" dirty="0"/>
              <a:t>It improves heart health and reduces the risk of heart disease.</a:t>
            </a:r>
          </a:p>
          <a:p>
            <a:pPr marL="171450" indent="-171450">
              <a:buFont typeface="Arial" panose="020B0604020202020204" pitchFamily="34" charset="0"/>
              <a:buChar char="•"/>
            </a:pPr>
            <a:r>
              <a:rPr lang="en-US" dirty="0"/>
              <a:t>And finally, it helps our mind to work better, improving focus and memory.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It can also help to save money for getting around so there are so many reasons to change our travel habits.</a:t>
            </a:r>
          </a:p>
        </p:txBody>
      </p:sp>
      <p:sp>
        <p:nvSpPr>
          <p:cNvPr id="6" name="Footer Placeholder 5">
            <a:extLst>
              <a:ext uri="{FF2B5EF4-FFF2-40B4-BE49-F238E27FC236}">
                <a16:creationId xmlns:a16="http://schemas.microsoft.com/office/drawing/2014/main" id="{D809C69E-A504-CA13-E346-1312524193E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A2761DE-1D64-D884-6962-11EA527C2EF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3678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52B9-FCB6-7619-7722-A7EF4C8A480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CB47AE-D964-ACD0-9436-D200240264F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4523568-579A-60F8-72B3-09E6FFD985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F8032F3-B150-5B76-EB1B-E5C10F7AF46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90762E3-71A0-D02D-A23B-B8209C4F28A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 might feel like our individual actions won’t make a different overall, but if everyone makes just one small change, together we will make a big difference. </a:t>
            </a:r>
            <a:r>
              <a:rPr lang="en-GB" sz="1200" b="0" i="0" kern="1200" dirty="0">
                <a:solidFill>
                  <a:schemeClr val="tx1"/>
                </a:solidFill>
                <a:effectLst/>
                <a:latin typeface="+mn-lt"/>
                <a:ea typeface="+mn-ea"/>
                <a:cs typeface="+mn-cs"/>
              </a:rPr>
              <a:t> If people who normally drive </a:t>
            </a:r>
            <a:r>
              <a:rPr lang="en-GB" sz="1200" b="0" i="0" kern="1200">
                <a:solidFill>
                  <a:schemeClr val="tx1"/>
                </a:solidFill>
                <a:effectLst/>
                <a:latin typeface="+mn-lt"/>
                <a:ea typeface="+mn-ea"/>
                <a:cs typeface="+mn-cs"/>
              </a:rPr>
              <a:t>used a different </a:t>
            </a:r>
            <a:r>
              <a:rPr lang="en-GB" sz="1200" b="0" i="0" kern="1200" dirty="0">
                <a:solidFill>
                  <a:schemeClr val="tx1"/>
                </a:solidFill>
                <a:effectLst/>
                <a:latin typeface="+mn-lt"/>
                <a:ea typeface="+mn-ea"/>
                <a:cs typeface="+mn-cs"/>
              </a:rPr>
              <a:t>mode of travel two times a week, it would remove 150,000 cars from the road every week.</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6" name="Footer Placeholder 5">
            <a:extLst>
              <a:ext uri="{FF2B5EF4-FFF2-40B4-BE49-F238E27FC236}">
                <a16:creationId xmlns:a16="http://schemas.microsoft.com/office/drawing/2014/main" id="{CF0E1848-3C67-2C65-FCB7-2C1DB4DC5BE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4EF3752-E42B-A205-E90A-7F45F1B4C45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092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1E75B-D3DA-B497-2345-1CF9D862325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4B6BFB-647F-D5F2-31BD-C675A587A53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E08D590-4150-E61D-C482-09485A015E4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BC1BF40-3480-0C3A-32F4-2B123E02A1C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77F658-2843-E35F-4C0C-9FFB4570620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3F62B9E-CE60-FF5E-9A80-D3B7BE4E19C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78AB37B-A36D-2338-7C1C-E2ED3F62EC2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8515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Air pollution is a mixture of particles and gases that get released into the air and cause harm to us and to the environment.</a:t>
            </a:r>
          </a:p>
          <a:p>
            <a:endParaRPr lang="en-US" dirty="0"/>
          </a:p>
          <a:p>
            <a:r>
              <a:rPr lang="en-US" dirty="0"/>
              <a:t>The icons show some of the gases and particles that can be found in air pollution. Sulphur dioxide, Nitrogen oxides, ammonia and non-methane volatile organic compounds are all gases and particulate matter is type of particle.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88659-748F-BA24-3A75-2BCF6E6CA96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5E8CC-43F1-75D7-5DF8-EA7037F675F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D0463B7-67E4-2689-6083-433E5DFB590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6BB06C9-4D70-1655-A061-6E54E1F4FB0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E188039-D585-F297-FE2F-39E40135272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Do you think we can see air pollution?</a:t>
            </a:r>
          </a:p>
          <a:p>
            <a:endParaRPr lang="en-US" dirty="0"/>
          </a:p>
          <a:p>
            <a:r>
              <a:rPr lang="en-US" dirty="0"/>
              <a:t>Hands up for yes, hands up for no</a:t>
            </a:r>
          </a:p>
        </p:txBody>
      </p:sp>
      <p:sp>
        <p:nvSpPr>
          <p:cNvPr id="6" name="Footer Placeholder 5">
            <a:extLst>
              <a:ext uri="{FF2B5EF4-FFF2-40B4-BE49-F238E27FC236}">
                <a16:creationId xmlns:a16="http://schemas.microsoft.com/office/drawing/2014/main" id="{B30A9FC1-97AA-D4F1-876C-82E2728CD0D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D4EDB19-7AD3-5967-EE2A-9B860C6CF86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1239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06EA8-53A9-943C-54E3-635F8BED8F8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BF1BCF-F9DF-A918-9615-78FE577D09A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B59FDE0-9846-C849-6CDB-C9B97D2D53C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0802D17-B3CD-0366-9CAE-09A99C2130D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5B77337-23CA-588E-2B4D-70329AAD60A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fact, we cannot see air pollution, the particles are far too small for us to see with our eyes. To give you an idea of their size, imagine if a strand of your hair was this size, this would then be the size of air pollution particles!</a:t>
            </a:r>
          </a:p>
          <a:p>
            <a:endParaRPr lang="en-US" dirty="0"/>
          </a:p>
          <a:p>
            <a:r>
              <a:rPr lang="en-US" dirty="0"/>
              <a:t>Air pollution also doesn’t usually have a smell, so we often don’t know that we are breathing it in.</a:t>
            </a:r>
          </a:p>
        </p:txBody>
      </p:sp>
      <p:sp>
        <p:nvSpPr>
          <p:cNvPr id="6" name="Footer Placeholder 5">
            <a:extLst>
              <a:ext uri="{FF2B5EF4-FFF2-40B4-BE49-F238E27FC236}">
                <a16:creationId xmlns:a16="http://schemas.microsoft.com/office/drawing/2014/main" id="{F89DCCC1-753F-534C-042A-018042F0F8D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2F41B46-BA31-57B1-B326-C33233727FF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6589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585E-C52B-BA17-6CAF-1ED1DE2C118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912D12-BA6B-6395-33A0-DE76C7D6654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7817643-9828-3501-370B-1939F4727C2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956C975-409B-6C53-C140-8149A10C712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34EFC54-F330-B317-2A99-942F3D47D94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Breathing in air pollution can impact our health in the short and long term. Because the particles are so small, they can pass through the lungs into the bloodstream and cause problems with every organ in our body. Air pollution can make heart conditions worse, increase risk of lung disease and cancer and trigger infections and asthma.</a:t>
            </a:r>
          </a:p>
          <a:p>
            <a:endParaRPr lang="en-US" dirty="0"/>
          </a:p>
          <a:p>
            <a:r>
              <a:rPr lang="en-US" dirty="0"/>
              <a:t>Everyone can be affected by air pollution but children, older adults and people with breathing problems like asthma are most likely to be affected. Air pollution is the biggest environmental risk to our health.</a:t>
            </a:r>
          </a:p>
        </p:txBody>
      </p:sp>
      <p:sp>
        <p:nvSpPr>
          <p:cNvPr id="6" name="Footer Placeholder 5">
            <a:extLst>
              <a:ext uri="{FF2B5EF4-FFF2-40B4-BE49-F238E27FC236}">
                <a16:creationId xmlns:a16="http://schemas.microsoft.com/office/drawing/2014/main" id="{27F98D2B-6BE6-9863-819F-5FF6620EDFC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B8E0DD2-9EF6-23D7-189A-57936436F3E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6377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1044-2357-3074-BB6E-A4565BE234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A7B01-CE3A-BEF2-58D8-AAD823FC8AA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848E55E-759F-CAD7-BB87-8B8EB615F0B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31A2B10-3722-12EC-1660-4F5B7556338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DF54962-C5BE-77EA-A91D-55CD0B6ECC6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are lots of causes of air pollution such as industry and agriculture, road transport and indoor air pollution sources like aerosols, cooking, woodburning and painting. </a:t>
            </a:r>
          </a:p>
          <a:p>
            <a:endParaRPr lang="en-US" dirty="0"/>
          </a:p>
          <a:p>
            <a:r>
              <a:rPr lang="en-US" dirty="0"/>
              <a:t>Which of these do you think is the biggest source of air pollution? Hands up for industry and agriculture, hands up for road transport, hands up for indoor air pollution.</a:t>
            </a:r>
          </a:p>
        </p:txBody>
      </p:sp>
      <p:sp>
        <p:nvSpPr>
          <p:cNvPr id="6" name="Footer Placeholder 5">
            <a:extLst>
              <a:ext uri="{FF2B5EF4-FFF2-40B4-BE49-F238E27FC236}">
                <a16:creationId xmlns:a16="http://schemas.microsoft.com/office/drawing/2014/main" id="{9F95ECA5-1996-2F50-2518-38062DAB853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7C86D7C-18AD-F0F9-FF0A-6F14D7403AD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8848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E6C8-672F-AFAF-F84C-A045890460F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44B6DF-3A86-63D2-EC4F-8CC9FC8C683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0E69AC8-D4F8-88FD-11BC-17E808F8989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22D9FEE-68CA-B7D2-7D9E-93B3C15EA66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C81F924-1141-8391-A165-A3E06F46514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Road transport is the biggest source of air pollution in Essex and accounts for 49% of harmful gases that are produced.</a:t>
            </a:r>
          </a:p>
          <a:p>
            <a:endParaRPr lang="en-US" dirty="0"/>
          </a:p>
          <a:p>
            <a:r>
              <a:rPr lang="en-US" dirty="0"/>
              <a:t>These gases are produced from petrol and diesel engines in cars, buses, vans and lorries. A small amount of particles are also produced by road transport from tire wear and braking.</a:t>
            </a:r>
          </a:p>
        </p:txBody>
      </p:sp>
      <p:sp>
        <p:nvSpPr>
          <p:cNvPr id="6" name="Footer Placeholder 5">
            <a:extLst>
              <a:ext uri="{FF2B5EF4-FFF2-40B4-BE49-F238E27FC236}">
                <a16:creationId xmlns:a16="http://schemas.microsoft.com/office/drawing/2014/main" id="{F3FB0E3F-E78B-011F-84B0-43BD0CF29A8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87F65E7-6611-DA77-BA25-5DB9B51EE9F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1866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384A-46BD-EEB4-257A-354D4B081DC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6E3D5-0C4A-9DC7-2A6E-A2FB18BDF7E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3E3CAE0-CF2C-5541-4F33-FB1E503B70F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A499883-0283-FF0B-B0C5-8B03B63A85B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D765AB2-5535-E3C0-2085-63A3FE5ECCB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Colchester, air pollution from road transport can get trapped in narrow streets with buildings on either side. The concentration builds up when there is lots of traffic and can reach unsafe levels.</a:t>
            </a:r>
          </a:p>
          <a:p>
            <a:endParaRPr lang="en-US" dirty="0"/>
          </a:p>
          <a:p>
            <a:r>
              <a:rPr lang="en-US" dirty="0"/>
              <a:t>There are 3 areas in Colchester when air pollution exceeds the national standards and therefore, we need to take action to reduce it. These areas are shown in orange on the map: Brook Street, Mersea Road near St </a:t>
            </a:r>
            <a:r>
              <a:rPr lang="en-US" dirty="0" err="1"/>
              <a:t>Botoloph’s</a:t>
            </a:r>
            <a:r>
              <a:rPr lang="en-US" dirty="0"/>
              <a:t> Roundabout and St Johns and Osborne Street. </a:t>
            </a:r>
          </a:p>
        </p:txBody>
      </p:sp>
      <p:sp>
        <p:nvSpPr>
          <p:cNvPr id="6" name="Footer Placeholder 5">
            <a:extLst>
              <a:ext uri="{FF2B5EF4-FFF2-40B4-BE49-F238E27FC236}">
                <a16:creationId xmlns:a16="http://schemas.microsoft.com/office/drawing/2014/main" id="{9729BEF8-928B-818E-FD26-97A56BDE134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ACE3D9C-3B51-CB39-18A1-65258EDE387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598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4EC1-83D6-DA70-A610-C5DC17BE16E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49A7DD-45DB-EE9C-0159-0F0C4F373EB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5B7DE58-244B-7A8B-B0F0-83AE13C2A27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4E54DEB-F72D-BD1C-DE6F-BFC05182EFE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9016367-FD52-F309-3402-E94D108BE1D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Because air pollution is so small, we need to use specially designed air pollution monitors to measure how much air pollution is present. The monitors take in air and use different sensors and filters to calculate how much of each different air pollutant is there.</a:t>
            </a:r>
          </a:p>
          <a:p>
            <a:endParaRPr lang="en-US" dirty="0"/>
          </a:p>
          <a:p>
            <a:r>
              <a:rPr lang="en-US" dirty="0"/>
              <a:t>Air pollution monitors can be small and handheld, like the ones in the photo, allowing people to measure air pollution wherever they go. Or they can be bigger and stationary, measuring air pollution at a specific location over time. There are lots of air pollution monitors in Colchester that help us to see where air pollution is high. The data collected by the monitors is shared on the Essex Air website.</a:t>
            </a:r>
          </a:p>
        </p:txBody>
      </p:sp>
      <p:sp>
        <p:nvSpPr>
          <p:cNvPr id="6" name="Footer Placeholder 5">
            <a:extLst>
              <a:ext uri="{FF2B5EF4-FFF2-40B4-BE49-F238E27FC236}">
                <a16:creationId xmlns:a16="http://schemas.microsoft.com/office/drawing/2014/main" id="{04088D67-F76F-0FCE-F9C7-10DF359EAD1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6000484-82C0-75C5-A81A-F10A453487D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3648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B34A"/>
        </a:solidFill>
        <a:effectLst/>
      </p:bgPr>
    </p:bg>
    <p:spTree>
      <p:nvGrpSpPr>
        <p:cNvPr id="1" name=""/>
        <p:cNvGrpSpPr/>
        <p:nvPr/>
      </p:nvGrpSpPr>
      <p:grpSpPr>
        <a:xfrm>
          <a:off x="0" y="0"/>
          <a:ext cx="0" cy="0"/>
          <a:chOff x="0" y="0"/>
          <a:chExt cx="0" cy="0"/>
        </a:xfrm>
      </p:grpSpPr>
      <p:sp>
        <p:nvSpPr>
          <p:cNvPr id="2" name="Freeform 2"/>
          <p:cNvSpPr/>
          <p:nvPr/>
        </p:nvSpPr>
        <p:spPr>
          <a:xfrm>
            <a:off x="182222" y="9294313"/>
            <a:ext cx="1692955" cy="992687"/>
          </a:xfrm>
          <a:custGeom>
            <a:avLst/>
            <a:gdLst/>
            <a:ahLst/>
            <a:cxnLst/>
            <a:rect l="l" t="t" r="r" b="b"/>
            <a:pathLst>
              <a:path w="1692955" h="992687">
                <a:moveTo>
                  <a:pt x="0" y="0"/>
                </a:moveTo>
                <a:lnTo>
                  <a:pt x="1692956" y="0"/>
                </a:lnTo>
                <a:lnTo>
                  <a:pt x="1692956" y="992687"/>
                </a:lnTo>
                <a:lnTo>
                  <a:pt x="0" y="992687"/>
                </a:lnTo>
                <a:lnTo>
                  <a:pt x="0" y="0"/>
                </a:lnTo>
                <a:close/>
              </a:path>
            </a:pathLst>
          </a:custGeom>
          <a:blipFill>
            <a:blip r:embed="rId3"/>
            <a:stretch>
              <a:fillRect/>
            </a:stretch>
          </a:blipFill>
        </p:spPr>
        <p:txBody>
          <a:bodyPr/>
          <a:lstStyle/>
          <a:p>
            <a:endParaRPr lang="en-GB"/>
          </a:p>
        </p:txBody>
      </p:sp>
      <p:sp>
        <p:nvSpPr>
          <p:cNvPr id="3" name="Freeform 3"/>
          <p:cNvSpPr/>
          <p:nvPr/>
        </p:nvSpPr>
        <p:spPr>
          <a:xfrm>
            <a:off x="5029200" y="1028700"/>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4FE9-5666-76E0-F3A0-4EE0A71155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BA5B23-FF21-350F-F7BD-1F46135A8B0A}"/>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543FAA6B-7ED9-66A4-AB6B-90AF19050A20}"/>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3DA97BB8-7063-747D-C120-7D3F1345D9A7}"/>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55527A37-9566-8929-2FF3-9DD74E73B1DE}"/>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1CD238F7-0038-2635-451F-793B61463221}"/>
              </a:ext>
            </a:extLst>
          </p:cNvPr>
          <p:cNvSpPr txBox="1"/>
          <p:nvPr/>
        </p:nvSpPr>
        <p:spPr>
          <a:xfrm>
            <a:off x="1471899" y="1078126"/>
            <a:ext cx="15344198" cy="1403526"/>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Air Pollution around schools</a:t>
            </a:r>
          </a:p>
        </p:txBody>
      </p:sp>
      <p:sp>
        <p:nvSpPr>
          <p:cNvPr id="6" name="TextBox 12">
            <a:extLst>
              <a:ext uri="{FF2B5EF4-FFF2-40B4-BE49-F238E27FC236}">
                <a16:creationId xmlns:a16="http://schemas.microsoft.com/office/drawing/2014/main" id="{9D81DACB-1A7F-A70E-4A27-C48A2ABECEC6}"/>
              </a:ext>
            </a:extLst>
          </p:cNvPr>
          <p:cNvSpPr txBox="1"/>
          <p:nvPr/>
        </p:nvSpPr>
        <p:spPr>
          <a:xfrm>
            <a:off x="2895600" y="3086100"/>
            <a:ext cx="8001000" cy="4774769"/>
          </a:xfrm>
          <a:prstGeom prst="rect">
            <a:avLst/>
          </a:prstGeom>
        </p:spPr>
        <p:txBody>
          <a:bodyPr wrap="square" lIns="0" tIns="0" rIns="0" bIns="0" rtlCol="0" anchor="t">
            <a:spAutoFit/>
          </a:bodyPr>
          <a:lstStyle/>
          <a:p>
            <a:pPr>
              <a:lnSpc>
                <a:spcPts val="6299"/>
              </a:lnSpc>
              <a:spcBef>
                <a:spcPct val="0"/>
              </a:spcBef>
            </a:pPr>
            <a:r>
              <a:rPr lang="en-US" sz="3600" dirty="0">
                <a:solidFill>
                  <a:srgbClr val="000000"/>
                </a:solidFill>
                <a:latin typeface="Poppins"/>
                <a:ea typeface="Poppins"/>
                <a:cs typeface="Poppins"/>
                <a:sym typeface="Poppins"/>
              </a:rPr>
              <a:t>Air pollution can be particularly high outside schools</a:t>
            </a:r>
          </a:p>
          <a:p>
            <a:pPr marL="571500" indent="-571500">
              <a:lnSpc>
                <a:spcPts val="6299"/>
              </a:lnSpc>
              <a:spcBef>
                <a:spcPct val="0"/>
              </a:spcBef>
              <a:buFont typeface="Arial" panose="020B0604020202020204" pitchFamily="34" charset="0"/>
              <a:buChar char="•"/>
            </a:pPr>
            <a:r>
              <a:rPr lang="en-US" sz="3600" dirty="0">
                <a:solidFill>
                  <a:srgbClr val="000000"/>
                </a:solidFill>
                <a:latin typeface="Poppins"/>
                <a:ea typeface="Poppins"/>
                <a:cs typeface="Poppins"/>
                <a:sym typeface="Poppins"/>
              </a:rPr>
              <a:t>Increased traffic at pick up and drop off times</a:t>
            </a:r>
          </a:p>
          <a:p>
            <a:pPr marL="571500" indent="-571500">
              <a:lnSpc>
                <a:spcPts val="6299"/>
              </a:lnSpc>
              <a:spcBef>
                <a:spcPct val="0"/>
              </a:spcBef>
              <a:buFont typeface="Arial" panose="020B0604020202020204" pitchFamily="34" charset="0"/>
              <a:buChar char="•"/>
            </a:pPr>
            <a:r>
              <a:rPr lang="en-US" sz="3600" dirty="0">
                <a:solidFill>
                  <a:srgbClr val="000000"/>
                </a:solidFill>
                <a:latin typeface="Poppins"/>
                <a:ea typeface="Poppins"/>
                <a:cs typeface="Poppins"/>
                <a:sym typeface="Poppins"/>
              </a:rPr>
              <a:t>Cars waiting with the engine running</a:t>
            </a:r>
          </a:p>
        </p:txBody>
      </p:sp>
      <p:grpSp>
        <p:nvGrpSpPr>
          <p:cNvPr id="16" name="Group 15">
            <a:extLst>
              <a:ext uri="{FF2B5EF4-FFF2-40B4-BE49-F238E27FC236}">
                <a16:creationId xmlns:a16="http://schemas.microsoft.com/office/drawing/2014/main" id="{9A956B5D-6CB7-F7DE-D93B-5E430FA60FE2}"/>
              </a:ext>
            </a:extLst>
          </p:cNvPr>
          <p:cNvGrpSpPr/>
          <p:nvPr/>
        </p:nvGrpSpPr>
        <p:grpSpPr>
          <a:xfrm rot="19274941" flipH="1">
            <a:off x="14418499" y="3964691"/>
            <a:ext cx="2454110" cy="1898175"/>
            <a:chOff x="11539662" y="5219954"/>
            <a:chExt cx="1840043" cy="1423214"/>
          </a:xfrm>
        </p:grpSpPr>
        <p:sp>
          <p:nvSpPr>
            <p:cNvPr id="11" name="Freeform 31">
              <a:extLst>
                <a:ext uri="{FF2B5EF4-FFF2-40B4-BE49-F238E27FC236}">
                  <a16:creationId xmlns:a16="http://schemas.microsoft.com/office/drawing/2014/main" id="{8F047C6D-243A-19E9-7A1A-E76267B757EF}"/>
                </a:ext>
              </a:extLst>
            </p:cNvPr>
            <p:cNvSpPr/>
            <p:nvPr/>
          </p:nvSpPr>
          <p:spPr>
            <a:xfrm rot="6899620">
              <a:off x="11513554" y="5246062"/>
              <a:ext cx="1128975" cy="1076760"/>
            </a:xfrm>
            <a:custGeom>
              <a:avLst/>
              <a:gdLst/>
              <a:ahLst/>
              <a:cxnLst/>
              <a:rect l="l" t="t" r="r" b="b"/>
              <a:pathLst>
                <a:path w="943974" h="900316">
                  <a:moveTo>
                    <a:pt x="0" y="0"/>
                  </a:moveTo>
                  <a:lnTo>
                    <a:pt x="943975" y="0"/>
                  </a:lnTo>
                  <a:lnTo>
                    <a:pt x="943975" y="900316"/>
                  </a:lnTo>
                  <a:lnTo>
                    <a:pt x="0" y="900316"/>
                  </a:lnTo>
                  <a:lnTo>
                    <a:pt x="0" y="0"/>
                  </a:lnTo>
                  <a:close/>
                </a:path>
              </a:pathLst>
            </a:custGeom>
            <a:blipFill>
              <a:blip r:embed="rId4"/>
              <a:stretch>
                <a:fillRect/>
              </a:stretch>
            </a:blipFill>
          </p:spPr>
          <p:txBody>
            <a:bodyPr/>
            <a:lstStyle/>
            <a:p>
              <a:endParaRPr lang="en-GB"/>
            </a:p>
          </p:txBody>
        </p:sp>
        <p:sp>
          <p:nvSpPr>
            <p:cNvPr id="13" name="Freeform 32">
              <a:extLst>
                <a:ext uri="{FF2B5EF4-FFF2-40B4-BE49-F238E27FC236}">
                  <a16:creationId xmlns:a16="http://schemas.microsoft.com/office/drawing/2014/main" id="{58BBF43E-3302-ABC9-DDA0-5DB8C65CE83A}"/>
                </a:ext>
              </a:extLst>
            </p:cNvPr>
            <p:cNvSpPr/>
            <p:nvPr/>
          </p:nvSpPr>
          <p:spPr>
            <a:xfrm rot="9781512">
              <a:off x="11846927" y="5720819"/>
              <a:ext cx="967074" cy="922349"/>
            </a:xfrm>
            <a:custGeom>
              <a:avLst/>
              <a:gdLst/>
              <a:ahLst/>
              <a:cxnLst/>
              <a:rect l="l" t="t" r="r" b="b"/>
              <a:pathLst>
                <a:path w="808604" h="771207">
                  <a:moveTo>
                    <a:pt x="0" y="0"/>
                  </a:moveTo>
                  <a:lnTo>
                    <a:pt x="808605" y="0"/>
                  </a:lnTo>
                  <a:lnTo>
                    <a:pt x="808605" y="771207"/>
                  </a:lnTo>
                  <a:lnTo>
                    <a:pt x="0" y="771207"/>
                  </a:lnTo>
                  <a:lnTo>
                    <a:pt x="0" y="0"/>
                  </a:lnTo>
                  <a:close/>
                </a:path>
              </a:pathLst>
            </a:custGeom>
            <a:blipFill>
              <a:blip r:embed="rId5"/>
              <a:stretch>
                <a:fillRect/>
              </a:stretch>
            </a:blipFill>
          </p:spPr>
          <p:txBody>
            <a:bodyPr/>
            <a:lstStyle/>
            <a:p>
              <a:endParaRPr lang="en-GB"/>
            </a:p>
          </p:txBody>
        </p:sp>
        <p:sp>
          <p:nvSpPr>
            <p:cNvPr id="14" name="Freeform 33">
              <a:extLst>
                <a:ext uri="{FF2B5EF4-FFF2-40B4-BE49-F238E27FC236}">
                  <a16:creationId xmlns:a16="http://schemas.microsoft.com/office/drawing/2014/main" id="{B76D58BC-3DB5-CEDF-E008-4D893DD6EB79}"/>
                </a:ext>
              </a:extLst>
            </p:cNvPr>
            <p:cNvSpPr/>
            <p:nvPr/>
          </p:nvSpPr>
          <p:spPr>
            <a:xfrm rot="988291">
              <a:off x="12568493" y="5848535"/>
              <a:ext cx="811212" cy="773694"/>
            </a:xfrm>
            <a:custGeom>
              <a:avLst/>
              <a:gdLst/>
              <a:ahLst/>
              <a:cxnLst/>
              <a:rect l="l" t="t" r="r" b="b"/>
              <a:pathLst>
                <a:path w="678282" h="646912">
                  <a:moveTo>
                    <a:pt x="0" y="0"/>
                  </a:moveTo>
                  <a:lnTo>
                    <a:pt x="678282" y="0"/>
                  </a:lnTo>
                  <a:lnTo>
                    <a:pt x="678282" y="646912"/>
                  </a:lnTo>
                  <a:lnTo>
                    <a:pt x="0" y="646912"/>
                  </a:lnTo>
                  <a:lnTo>
                    <a:pt x="0" y="0"/>
                  </a:lnTo>
                  <a:close/>
                </a:path>
              </a:pathLst>
            </a:custGeom>
            <a:blipFill>
              <a:blip r:embed="rId6"/>
              <a:stretch>
                <a:fillRect/>
              </a:stretch>
            </a:blipFill>
          </p:spPr>
          <p:txBody>
            <a:bodyPr/>
            <a:lstStyle/>
            <a:p>
              <a:endParaRPr lang="en-GB"/>
            </a:p>
          </p:txBody>
        </p:sp>
      </p:grpSp>
      <p:sp>
        <p:nvSpPr>
          <p:cNvPr id="15" name="Freeform 34">
            <a:extLst>
              <a:ext uri="{FF2B5EF4-FFF2-40B4-BE49-F238E27FC236}">
                <a16:creationId xmlns:a16="http://schemas.microsoft.com/office/drawing/2014/main" id="{F3B972BD-9420-36BD-28C1-24FF86FE3C99}"/>
              </a:ext>
            </a:extLst>
          </p:cNvPr>
          <p:cNvSpPr/>
          <p:nvPr/>
        </p:nvSpPr>
        <p:spPr>
          <a:xfrm flipH="1">
            <a:off x="11277600" y="4268728"/>
            <a:ext cx="3925566" cy="2713549"/>
          </a:xfrm>
          <a:custGeom>
            <a:avLst/>
            <a:gdLst/>
            <a:ahLst/>
            <a:cxnLst/>
            <a:rect l="l" t="t" r="r" b="b"/>
            <a:pathLst>
              <a:path w="2461004" h="1701169">
                <a:moveTo>
                  <a:pt x="0" y="0"/>
                </a:moveTo>
                <a:lnTo>
                  <a:pt x="2461003" y="0"/>
                </a:lnTo>
                <a:lnTo>
                  <a:pt x="2461003" y="1701169"/>
                </a:lnTo>
                <a:lnTo>
                  <a:pt x="0" y="1701169"/>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263920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2433-0CE2-C64D-A700-FBEE3184CA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19FE7B-0E65-0B18-5B13-625121CC2A9D}"/>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395F04C6-FF98-9375-52FF-1C83891BF62C}"/>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840F77E7-454F-E866-C58D-822DE92BBA13}"/>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56AFDAB2-C4AF-039E-B702-CE5FA3DF87D3}"/>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13" name="TextBox 10">
            <a:extLst>
              <a:ext uri="{FF2B5EF4-FFF2-40B4-BE49-F238E27FC236}">
                <a16:creationId xmlns:a16="http://schemas.microsoft.com/office/drawing/2014/main" id="{0A3E41E9-7C54-D19E-3439-61C9424A5B9B}"/>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How we travel to school</a:t>
            </a:r>
          </a:p>
        </p:txBody>
      </p:sp>
      <p:grpSp>
        <p:nvGrpSpPr>
          <p:cNvPr id="14" name="Group 13">
            <a:extLst>
              <a:ext uri="{FF2B5EF4-FFF2-40B4-BE49-F238E27FC236}">
                <a16:creationId xmlns:a16="http://schemas.microsoft.com/office/drawing/2014/main" id="{5257286B-E0F7-6D6E-F850-B86199C141F5}"/>
              </a:ext>
            </a:extLst>
          </p:cNvPr>
          <p:cNvGrpSpPr/>
          <p:nvPr/>
        </p:nvGrpSpPr>
        <p:grpSpPr>
          <a:xfrm>
            <a:off x="3848964" y="2406086"/>
            <a:ext cx="9492772" cy="1822829"/>
            <a:chOff x="3848964" y="2406086"/>
            <a:chExt cx="9492772" cy="1822829"/>
          </a:xfrm>
        </p:grpSpPr>
        <p:sp>
          <p:nvSpPr>
            <p:cNvPr id="15" name="TextBox 12">
              <a:extLst>
                <a:ext uri="{FF2B5EF4-FFF2-40B4-BE49-F238E27FC236}">
                  <a16:creationId xmlns:a16="http://schemas.microsoft.com/office/drawing/2014/main" id="{3BA97F76-DC71-8C0F-7459-C916B3728CFC}"/>
                </a:ext>
              </a:extLst>
            </p:cNvPr>
            <p:cNvSpPr txBox="1"/>
            <p:nvPr/>
          </p:nvSpPr>
          <p:spPr>
            <a:xfrm>
              <a:off x="4946264" y="2685800"/>
              <a:ext cx="8395472"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Walk, scoot, cycle or take the bus if you can</a:t>
              </a:r>
            </a:p>
          </p:txBody>
        </p:sp>
        <p:sp>
          <p:nvSpPr>
            <p:cNvPr id="16" name="TextBox 10">
              <a:extLst>
                <a:ext uri="{FF2B5EF4-FFF2-40B4-BE49-F238E27FC236}">
                  <a16:creationId xmlns:a16="http://schemas.microsoft.com/office/drawing/2014/main" id="{EDCE03E4-C4F0-ACBA-9D13-031134DF1EF6}"/>
                </a:ext>
              </a:extLst>
            </p:cNvPr>
            <p:cNvSpPr txBox="1"/>
            <p:nvPr/>
          </p:nvSpPr>
          <p:spPr>
            <a:xfrm>
              <a:off x="3848964" y="2406086"/>
              <a:ext cx="1104036" cy="1400165"/>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1</a:t>
              </a:r>
            </a:p>
          </p:txBody>
        </p:sp>
      </p:grpSp>
      <p:grpSp>
        <p:nvGrpSpPr>
          <p:cNvPr id="17" name="Group 16">
            <a:extLst>
              <a:ext uri="{FF2B5EF4-FFF2-40B4-BE49-F238E27FC236}">
                <a16:creationId xmlns:a16="http://schemas.microsoft.com/office/drawing/2014/main" id="{A4E5E664-4339-6DF5-18C3-B1BE5B083F04}"/>
              </a:ext>
            </a:extLst>
          </p:cNvPr>
          <p:cNvGrpSpPr/>
          <p:nvPr/>
        </p:nvGrpSpPr>
        <p:grpSpPr>
          <a:xfrm>
            <a:off x="3848964" y="4557608"/>
            <a:ext cx="9741578" cy="1814557"/>
            <a:chOff x="3848964" y="4557608"/>
            <a:chExt cx="9741578" cy="1814557"/>
          </a:xfrm>
        </p:grpSpPr>
        <p:sp>
          <p:nvSpPr>
            <p:cNvPr id="18" name="TextBox 12">
              <a:extLst>
                <a:ext uri="{FF2B5EF4-FFF2-40B4-BE49-F238E27FC236}">
                  <a16:creationId xmlns:a16="http://schemas.microsoft.com/office/drawing/2014/main" id="{D3115F3F-FC89-F877-78D1-162F9F508C04}"/>
                </a:ext>
              </a:extLst>
            </p:cNvPr>
            <p:cNvSpPr txBox="1"/>
            <p:nvPr/>
          </p:nvSpPr>
          <p:spPr>
            <a:xfrm>
              <a:off x="4697458" y="4829050"/>
              <a:ext cx="8893084"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If you come by car, try park a bit further away from school and walk in</a:t>
              </a:r>
            </a:p>
          </p:txBody>
        </p:sp>
        <p:sp>
          <p:nvSpPr>
            <p:cNvPr id="19" name="TextBox 10">
              <a:extLst>
                <a:ext uri="{FF2B5EF4-FFF2-40B4-BE49-F238E27FC236}">
                  <a16:creationId xmlns:a16="http://schemas.microsoft.com/office/drawing/2014/main" id="{DECFC1E1-3571-C5B3-23BD-EEAE5F79744F}"/>
                </a:ext>
              </a:extLst>
            </p:cNvPr>
            <p:cNvSpPr txBox="1"/>
            <p:nvPr/>
          </p:nvSpPr>
          <p:spPr>
            <a:xfrm>
              <a:off x="3848964" y="4557608"/>
              <a:ext cx="1104036" cy="1400165"/>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2</a:t>
              </a:r>
            </a:p>
          </p:txBody>
        </p:sp>
      </p:grpSp>
      <p:grpSp>
        <p:nvGrpSpPr>
          <p:cNvPr id="20" name="Group 19">
            <a:extLst>
              <a:ext uri="{FF2B5EF4-FFF2-40B4-BE49-F238E27FC236}">
                <a16:creationId xmlns:a16="http://schemas.microsoft.com/office/drawing/2014/main" id="{8B49ED8A-2EB3-290B-1D92-2750B37D3B11}"/>
              </a:ext>
            </a:extLst>
          </p:cNvPr>
          <p:cNvGrpSpPr/>
          <p:nvPr/>
        </p:nvGrpSpPr>
        <p:grpSpPr>
          <a:xfrm>
            <a:off x="3848964" y="6709129"/>
            <a:ext cx="9499507" cy="1806286"/>
            <a:chOff x="3848964" y="6709129"/>
            <a:chExt cx="9499507" cy="1806286"/>
          </a:xfrm>
        </p:grpSpPr>
        <p:sp>
          <p:nvSpPr>
            <p:cNvPr id="21" name="TextBox 12">
              <a:extLst>
                <a:ext uri="{FF2B5EF4-FFF2-40B4-BE49-F238E27FC236}">
                  <a16:creationId xmlns:a16="http://schemas.microsoft.com/office/drawing/2014/main" id="{D1693133-3497-63D7-F153-AE766544DD41}"/>
                </a:ext>
              </a:extLst>
            </p:cNvPr>
            <p:cNvSpPr txBox="1"/>
            <p:nvPr/>
          </p:nvSpPr>
          <p:spPr>
            <a:xfrm>
              <a:off x="4939529" y="6972300"/>
              <a:ext cx="8408942"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Reminding adults to switch off the car engine when waiting</a:t>
              </a:r>
            </a:p>
          </p:txBody>
        </p:sp>
        <p:sp>
          <p:nvSpPr>
            <p:cNvPr id="22" name="TextBox 10">
              <a:extLst>
                <a:ext uri="{FF2B5EF4-FFF2-40B4-BE49-F238E27FC236}">
                  <a16:creationId xmlns:a16="http://schemas.microsoft.com/office/drawing/2014/main" id="{0021A82B-525A-C1F0-84E2-23DF9FB047AD}"/>
                </a:ext>
              </a:extLst>
            </p:cNvPr>
            <p:cNvSpPr txBox="1"/>
            <p:nvPr/>
          </p:nvSpPr>
          <p:spPr>
            <a:xfrm>
              <a:off x="3848964" y="6709129"/>
              <a:ext cx="1104036" cy="1400165"/>
            </a:xfrm>
            <a:prstGeom prst="rect">
              <a:avLst/>
            </a:prstGeom>
          </p:spPr>
          <p:txBody>
            <a:bodyPr wrap="square"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3</a:t>
              </a:r>
            </a:p>
          </p:txBody>
        </p:sp>
      </p:grpSp>
    </p:spTree>
    <p:extLst>
      <p:ext uri="{BB962C8B-B14F-4D97-AF65-F5344CB8AC3E}">
        <p14:creationId xmlns:p14="http://schemas.microsoft.com/office/powerpoint/2010/main" val="31657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ADD4-A200-03BE-B802-B60FA4D3039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54FA9F-C245-E5E9-C93B-448619CABD23}"/>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AF36BF67-B3FD-9E22-8DFE-5AC5FBFA07AC}"/>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3A749BF5-B1E3-053F-FCEC-5B0D497A8D86}"/>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585C12C-9939-4D0C-3090-1F3B9E31E5EC}"/>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56" name="TextBox 12">
            <a:extLst>
              <a:ext uri="{FF2B5EF4-FFF2-40B4-BE49-F238E27FC236}">
                <a16:creationId xmlns:a16="http://schemas.microsoft.com/office/drawing/2014/main" id="{9C3D9F14-1057-47F9-6E70-80C12ABB9672}"/>
              </a:ext>
            </a:extLst>
          </p:cNvPr>
          <p:cNvSpPr txBox="1"/>
          <p:nvPr/>
        </p:nvSpPr>
        <p:spPr>
          <a:xfrm>
            <a:off x="3581397" y="2622952"/>
            <a:ext cx="11125200"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Changing to active travel also has amazing benefits for our health and wellbeing!</a:t>
            </a:r>
          </a:p>
        </p:txBody>
      </p:sp>
      <p:pic>
        <p:nvPicPr>
          <p:cNvPr id="82" name="Picture 81">
            <a:extLst>
              <a:ext uri="{FF2B5EF4-FFF2-40B4-BE49-F238E27FC236}">
                <a16:creationId xmlns:a16="http://schemas.microsoft.com/office/drawing/2014/main" id="{C9A81AFF-6667-4F2F-8F5D-FA8A8F614582}"/>
              </a:ext>
            </a:extLst>
          </p:cNvPr>
          <p:cNvPicPr>
            <a:picLocks noChangeAspect="1"/>
          </p:cNvPicPr>
          <p:nvPr/>
        </p:nvPicPr>
        <p:blipFill>
          <a:blip r:embed="rId4"/>
          <a:stretch>
            <a:fillRect/>
          </a:stretch>
        </p:blipFill>
        <p:spPr>
          <a:xfrm>
            <a:off x="9632550" y="6023657"/>
            <a:ext cx="1260625" cy="1260625"/>
          </a:xfrm>
          <a:prstGeom prst="rect">
            <a:avLst/>
          </a:prstGeom>
        </p:spPr>
      </p:pic>
      <p:pic>
        <p:nvPicPr>
          <p:cNvPr id="83" name="Picture 82">
            <a:extLst>
              <a:ext uri="{FF2B5EF4-FFF2-40B4-BE49-F238E27FC236}">
                <a16:creationId xmlns:a16="http://schemas.microsoft.com/office/drawing/2014/main" id="{8F4B0814-FE72-FD6D-8DBF-5B7DD87DF4FA}"/>
              </a:ext>
            </a:extLst>
          </p:cNvPr>
          <p:cNvPicPr>
            <a:picLocks noChangeAspect="1"/>
          </p:cNvPicPr>
          <p:nvPr/>
        </p:nvPicPr>
        <p:blipFill>
          <a:blip r:embed="rId5"/>
          <a:stretch>
            <a:fillRect/>
          </a:stretch>
        </p:blipFill>
        <p:spPr>
          <a:xfrm>
            <a:off x="2839233" y="5933847"/>
            <a:ext cx="1312574" cy="1312574"/>
          </a:xfrm>
          <a:prstGeom prst="rect">
            <a:avLst/>
          </a:prstGeom>
        </p:spPr>
      </p:pic>
      <p:pic>
        <p:nvPicPr>
          <p:cNvPr id="84" name="Picture 83">
            <a:extLst>
              <a:ext uri="{FF2B5EF4-FFF2-40B4-BE49-F238E27FC236}">
                <a16:creationId xmlns:a16="http://schemas.microsoft.com/office/drawing/2014/main" id="{93C47D8C-9E7C-E0E5-C4B0-114050B0D877}"/>
              </a:ext>
            </a:extLst>
          </p:cNvPr>
          <p:cNvPicPr>
            <a:picLocks noChangeAspect="1"/>
          </p:cNvPicPr>
          <p:nvPr/>
        </p:nvPicPr>
        <p:blipFill>
          <a:blip r:embed="rId6"/>
          <a:stretch>
            <a:fillRect/>
          </a:stretch>
        </p:blipFill>
        <p:spPr>
          <a:xfrm>
            <a:off x="2819400" y="7450170"/>
            <a:ext cx="1352240" cy="1350930"/>
          </a:xfrm>
          <a:prstGeom prst="rect">
            <a:avLst/>
          </a:prstGeom>
        </p:spPr>
      </p:pic>
      <p:pic>
        <p:nvPicPr>
          <p:cNvPr id="85" name="Picture 84">
            <a:extLst>
              <a:ext uri="{FF2B5EF4-FFF2-40B4-BE49-F238E27FC236}">
                <a16:creationId xmlns:a16="http://schemas.microsoft.com/office/drawing/2014/main" id="{672DD8F8-23A0-3634-252D-479C482350B3}"/>
              </a:ext>
            </a:extLst>
          </p:cNvPr>
          <p:cNvPicPr>
            <a:picLocks noChangeAspect="1"/>
          </p:cNvPicPr>
          <p:nvPr/>
        </p:nvPicPr>
        <p:blipFill>
          <a:blip r:embed="rId7"/>
          <a:stretch>
            <a:fillRect/>
          </a:stretch>
        </p:blipFill>
        <p:spPr>
          <a:xfrm>
            <a:off x="9601200" y="4492731"/>
            <a:ext cx="1323327" cy="1323327"/>
          </a:xfrm>
          <a:prstGeom prst="rect">
            <a:avLst/>
          </a:prstGeom>
        </p:spPr>
      </p:pic>
      <p:grpSp>
        <p:nvGrpSpPr>
          <p:cNvPr id="86" name="Group 85">
            <a:extLst>
              <a:ext uri="{FF2B5EF4-FFF2-40B4-BE49-F238E27FC236}">
                <a16:creationId xmlns:a16="http://schemas.microsoft.com/office/drawing/2014/main" id="{64588EA7-75D8-A891-08EE-4066B3C1A3DE}"/>
              </a:ext>
            </a:extLst>
          </p:cNvPr>
          <p:cNvGrpSpPr/>
          <p:nvPr/>
        </p:nvGrpSpPr>
        <p:grpSpPr>
          <a:xfrm>
            <a:off x="2849926" y="4437357"/>
            <a:ext cx="1291190" cy="1291190"/>
            <a:chOff x="3646937" y="6591779"/>
            <a:chExt cx="1799999" cy="1799999"/>
          </a:xfrm>
        </p:grpSpPr>
        <p:sp>
          <p:nvSpPr>
            <p:cNvPr id="87" name="Oval 86">
              <a:extLst>
                <a:ext uri="{FF2B5EF4-FFF2-40B4-BE49-F238E27FC236}">
                  <a16:creationId xmlns:a16="http://schemas.microsoft.com/office/drawing/2014/main" id="{1EEEA693-9798-838F-8C47-14E50D919395}"/>
                </a:ext>
              </a:extLst>
            </p:cNvPr>
            <p:cNvSpPr/>
            <p:nvPr/>
          </p:nvSpPr>
          <p:spPr>
            <a:xfrm>
              <a:off x="3646937" y="6591779"/>
              <a:ext cx="1799999" cy="1799999"/>
            </a:xfrm>
            <a:prstGeom prst="ellipse">
              <a:avLst/>
            </a:prstGeom>
            <a:gradFill flip="none" rotWithShape="1">
              <a:gsLst>
                <a:gs pos="94406">
                  <a:srgbClr val="F7DB9B"/>
                </a:gs>
                <a:gs pos="44000">
                  <a:srgbClr val="F2C253"/>
                </a:gs>
                <a:gs pos="17000">
                  <a:srgbClr val="F29836"/>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8" name="Group 87">
              <a:extLst>
                <a:ext uri="{FF2B5EF4-FFF2-40B4-BE49-F238E27FC236}">
                  <a16:creationId xmlns:a16="http://schemas.microsoft.com/office/drawing/2014/main" id="{5AD243ED-11AB-3281-0CAA-CF37C5317E20}"/>
                </a:ext>
              </a:extLst>
            </p:cNvPr>
            <p:cNvGrpSpPr/>
            <p:nvPr/>
          </p:nvGrpSpPr>
          <p:grpSpPr>
            <a:xfrm>
              <a:off x="4050558" y="7173377"/>
              <a:ext cx="992756" cy="356473"/>
              <a:chOff x="4031383" y="7173377"/>
              <a:chExt cx="992756" cy="356473"/>
            </a:xfrm>
            <a:solidFill>
              <a:srgbClr val="E1753B"/>
            </a:solidFill>
          </p:grpSpPr>
          <p:sp>
            <p:nvSpPr>
              <p:cNvPr id="91" name="Block Arc 90">
                <a:extLst>
                  <a:ext uri="{FF2B5EF4-FFF2-40B4-BE49-F238E27FC236}">
                    <a16:creationId xmlns:a16="http://schemas.microsoft.com/office/drawing/2014/main" id="{13F4693B-41C5-8363-23F0-1840082BA046}"/>
                  </a:ext>
                </a:extLst>
              </p:cNvPr>
              <p:cNvSpPr/>
              <p:nvPr/>
            </p:nvSpPr>
            <p:spPr>
              <a:xfrm>
                <a:off x="4031383" y="7173377"/>
                <a:ext cx="396044" cy="356473"/>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2" name="Block Arc 91">
                <a:extLst>
                  <a:ext uri="{FF2B5EF4-FFF2-40B4-BE49-F238E27FC236}">
                    <a16:creationId xmlns:a16="http://schemas.microsoft.com/office/drawing/2014/main" id="{18A73CDC-5FF4-11D2-5430-3747846ACDDD}"/>
                  </a:ext>
                </a:extLst>
              </p:cNvPr>
              <p:cNvSpPr/>
              <p:nvPr/>
            </p:nvSpPr>
            <p:spPr>
              <a:xfrm>
                <a:off x="4628095" y="7173377"/>
                <a:ext cx="396044" cy="356473"/>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9" name="Moon 88">
              <a:extLst>
                <a:ext uri="{FF2B5EF4-FFF2-40B4-BE49-F238E27FC236}">
                  <a16:creationId xmlns:a16="http://schemas.microsoft.com/office/drawing/2014/main" id="{7997AA99-BAEF-30BF-3699-332D240C56D9}"/>
                </a:ext>
              </a:extLst>
            </p:cNvPr>
            <p:cNvSpPr/>
            <p:nvPr/>
          </p:nvSpPr>
          <p:spPr>
            <a:xfrm rot="16200000">
              <a:off x="4279702" y="7342006"/>
              <a:ext cx="572063" cy="1204210"/>
            </a:xfrm>
            <a:prstGeom prst="moon">
              <a:avLst>
                <a:gd name="adj" fmla="val 74977"/>
              </a:avLst>
            </a:prstGeom>
            <a:solidFill>
              <a:srgbClr val="FF5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Moon 89">
              <a:extLst>
                <a:ext uri="{FF2B5EF4-FFF2-40B4-BE49-F238E27FC236}">
                  <a16:creationId xmlns:a16="http://schemas.microsoft.com/office/drawing/2014/main" id="{5448022C-D20A-B15F-CADD-29CAB28EE5AD}"/>
                </a:ext>
              </a:extLst>
            </p:cNvPr>
            <p:cNvSpPr/>
            <p:nvPr/>
          </p:nvSpPr>
          <p:spPr>
            <a:xfrm rot="16200000">
              <a:off x="4260904" y="7279792"/>
              <a:ext cx="572063" cy="1204211"/>
            </a:xfrm>
            <a:prstGeom prst="moon">
              <a:avLst>
                <a:gd name="adj" fmla="val 749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3" name="Picture 92">
            <a:extLst>
              <a:ext uri="{FF2B5EF4-FFF2-40B4-BE49-F238E27FC236}">
                <a16:creationId xmlns:a16="http://schemas.microsoft.com/office/drawing/2014/main" id="{DEC9B3FC-94D8-6C2E-5135-6EFC943AB980}"/>
              </a:ext>
            </a:extLst>
          </p:cNvPr>
          <p:cNvPicPr>
            <a:picLocks noChangeAspect="1"/>
          </p:cNvPicPr>
          <p:nvPr/>
        </p:nvPicPr>
        <p:blipFill>
          <a:blip r:embed="rId8"/>
          <a:stretch>
            <a:fillRect/>
          </a:stretch>
        </p:blipFill>
        <p:spPr>
          <a:xfrm>
            <a:off x="9624589" y="7496095"/>
            <a:ext cx="1283879" cy="1283879"/>
          </a:xfrm>
          <a:prstGeom prst="rect">
            <a:avLst/>
          </a:prstGeom>
        </p:spPr>
      </p:pic>
      <p:sp>
        <p:nvSpPr>
          <p:cNvPr id="94" name="TextBox 12">
            <a:extLst>
              <a:ext uri="{FF2B5EF4-FFF2-40B4-BE49-F238E27FC236}">
                <a16:creationId xmlns:a16="http://schemas.microsoft.com/office/drawing/2014/main" id="{18CC705B-3B3E-8DFF-B9C6-8B09316652D9}"/>
              </a:ext>
            </a:extLst>
          </p:cNvPr>
          <p:cNvSpPr txBox="1"/>
          <p:nvPr/>
        </p:nvSpPr>
        <p:spPr>
          <a:xfrm>
            <a:off x="11176956" y="6374690"/>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Improves heart health</a:t>
            </a:r>
          </a:p>
        </p:txBody>
      </p:sp>
      <p:sp>
        <p:nvSpPr>
          <p:cNvPr id="95" name="TextBox 12">
            <a:extLst>
              <a:ext uri="{FF2B5EF4-FFF2-40B4-BE49-F238E27FC236}">
                <a16:creationId xmlns:a16="http://schemas.microsoft.com/office/drawing/2014/main" id="{E3EFE7C3-B3E7-6360-4549-C590FB33708E}"/>
              </a:ext>
            </a:extLst>
          </p:cNvPr>
          <p:cNvSpPr txBox="1"/>
          <p:nvPr/>
        </p:nvSpPr>
        <p:spPr>
          <a:xfrm>
            <a:off x="4435588" y="6210995"/>
            <a:ext cx="4843009" cy="861774"/>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Strengthens your immune system</a:t>
            </a:r>
          </a:p>
        </p:txBody>
      </p:sp>
      <p:sp>
        <p:nvSpPr>
          <p:cNvPr id="96" name="TextBox 12">
            <a:extLst>
              <a:ext uri="{FF2B5EF4-FFF2-40B4-BE49-F238E27FC236}">
                <a16:creationId xmlns:a16="http://schemas.microsoft.com/office/drawing/2014/main" id="{D7AC1181-4481-036E-0B05-D10B76A0F1BD}"/>
              </a:ext>
            </a:extLst>
          </p:cNvPr>
          <p:cNvSpPr txBox="1"/>
          <p:nvPr/>
        </p:nvSpPr>
        <p:spPr>
          <a:xfrm>
            <a:off x="4435587" y="7922590"/>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Boosts your metabolism</a:t>
            </a:r>
          </a:p>
        </p:txBody>
      </p:sp>
      <p:sp>
        <p:nvSpPr>
          <p:cNvPr id="97" name="TextBox 12">
            <a:extLst>
              <a:ext uri="{FF2B5EF4-FFF2-40B4-BE49-F238E27FC236}">
                <a16:creationId xmlns:a16="http://schemas.microsoft.com/office/drawing/2014/main" id="{0331BF07-B2AB-2F14-826B-1136F249AC1A}"/>
              </a:ext>
            </a:extLst>
          </p:cNvPr>
          <p:cNvSpPr txBox="1"/>
          <p:nvPr/>
        </p:nvSpPr>
        <p:spPr>
          <a:xfrm>
            <a:off x="11176956" y="4763953"/>
            <a:ext cx="4843009" cy="861774"/>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Socialise with friends and family</a:t>
            </a:r>
          </a:p>
        </p:txBody>
      </p:sp>
      <p:sp>
        <p:nvSpPr>
          <p:cNvPr id="98" name="TextBox 12">
            <a:extLst>
              <a:ext uri="{FF2B5EF4-FFF2-40B4-BE49-F238E27FC236}">
                <a16:creationId xmlns:a16="http://schemas.microsoft.com/office/drawing/2014/main" id="{CE6AC49F-7AB9-1829-3FB7-7E0CA69D1E35}"/>
              </a:ext>
            </a:extLst>
          </p:cNvPr>
          <p:cNvSpPr txBox="1"/>
          <p:nvPr/>
        </p:nvSpPr>
        <p:spPr>
          <a:xfrm>
            <a:off x="4437253" y="4979397"/>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Makes you feel happier</a:t>
            </a:r>
          </a:p>
        </p:txBody>
      </p:sp>
      <p:sp>
        <p:nvSpPr>
          <p:cNvPr id="99" name="TextBox 12">
            <a:extLst>
              <a:ext uri="{FF2B5EF4-FFF2-40B4-BE49-F238E27FC236}">
                <a16:creationId xmlns:a16="http://schemas.microsoft.com/office/drawing/2014/main" id="{A5034609-1241-7475-D966-FB6B7D927546}"/>
              </a:ext>
            </a:extLst>
          </p:cNvPr>
          <p:cNvSpPr txBox="1"/>
          <p:nvPr/>
        </p:nvSpPr>
        <p:spPr>
          <a:xfrm>
            <a:off x="11176956" y="7707146"/>
            <a:ext cx="4843009" cy="861774"/>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Improves focus and memory</a:t>
            </a:r>
          </a:p>
        </p:txBody>
      </p:sp>
      <p:sp>
        <p:nvSpPr>
          <p:cNvPr id="6" name="TextBox 10">
            <a:extLst>
              <a:ext uri="{FF2B5EF4-FFF2-40B4-BE49-F238E27FC236}">
                <a16:creationId xmlns:a16="http://schemas.microsoft.com/office/drawing/2014/main" id="{AB2C372D-C5B7-EF28-8143-7B4738DF0381}"/>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How we travel to school</a:t>
            </a:r>
          </a:p>
        </p:txBody>
      </p:sp>
    </p:spTree>
    <p:extLst>
      <p:ext uri="{BB962C8B-B14F-4D97-AF65-F5344CB8AC3E}">
        <p14:creationId xmlns:p14="http://schemas.microsoft.com/office/powerpoint/2010/main" val="427034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C957-570B-B0DC-69DC-CA8BFA0AE5D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41C804-1C0A-6759-F3C7-BF6D2E15B7AE}"/>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247E6EB0-3B92-FA6D-1309-AD8DD94A9049}"/>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5C00A96F-970E-1474-DAD0-E31489B88BEE}"/>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E86DC32-B3D0-A727-8CB1-5F2B673A4C32}"/>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8" name="TextBox 7">
            <a:extLst>
              <a:ext uri="{FF2B5EF4-FFF2-40B4-BE49-F238E27FC236}">
                <a16:creationId xmlns:a16="http://schemas.microsoft.com/office/drawing/2014/main" id="{D42DC6B2-AC63-FBD9-B533-44B8C84E7D82}"/>
              </a:ext>
            </a:extLst>
          </p:cNvPr>
          <p:cNvSpPr txBox="1"/>
          <p:nvPr/>
        </p:nvSpPr>
        <p:spPr>
          <a:xfrm>
            <a:off x="1295398" y="2448371"/>
            <a:ext cx="15697200" cy="5390258"/>
          </a:xfrm>
          <a:prstGeom prst="rect">
            <a:avLst/>
          </a:prstGeom>
        </p:spPr>
        <p:txBody>
          <a:bodyPr wrap="square" lIns="0" tIns="0" rIns="0" bIns="0" rtlCol="0" anchor="t">
            <a:spAutoFit/>
          </a:bodyPr>
          <a:lstStyle>
            <a:defPPr>
              <a:defRPr lang="en-US"/>
            </a:defPPr>
            <a:lvl1pPr algn="ctr">
              <a:lnSpc>
                <a:spcPts val="14196"/>
              </a:lnSpc>
              <a:spcBef>
                <a:spcPct val="0"/>
              </a:spcBef>
              <a:defRPr sz="10140">
                <a:solidFill>
                  <a:srgbClr val="E8B34A"/>
                </a:solidFill>
                <a:latin typeface="Bobby Jones Soft"/>
                <a:ea typeface="Bobby Jones Soft"/>
                <a:cs typeface="Bobby Jones Soft"/>
              </a:defRPr>
            </a:lvl1pPr>
          </a:lstStyle>
          <a:p>
            <a:r>
              <a:rPr lang="en-US" dirty="0">
                <a:sym typeface="Poppins"/>
              </a:rPr>
              <a:t>Small changes to how we travel add up to make a big difference to air pollution!</a:t>
            </a:r>
          </a:p>
        </p:txBody>
      </p:sp>
    </p:spTree>
    <p:extLst>
      <p:ext uri="{BB962C8B-B14F-4D97-AF65-F5344CB8AC3E}">
        <p14:creationId xmlns:p14="http://schemas.microsoft.com/office/powerpoint/2010/main" val="259392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B34A"/>
        </a:solidFill>
        <a:effectLst/>
      </p:bgPr>
    </p:bg>
    <p:spTree>
      <p:nvGrpSpPr>
        <p:cNvPr id="1" name="">
          <a:extLst>
            <a:ext uri="{FF2B5EF4-FFF2-40B4-BE49-F238E27FC236}">
              <a16:creationId xmlns:a16="http://schemas.microsoft.com/office/drawing/2014/main" id="{4068D4DD-5B06-44A3-2E34-32620BEF8D6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5174CB-3154-940A-DCC9-C6F08003D616}"/>
              </a:ext>
            </a:extLst>
          </p:cNvPr>
          <p:cNvSpPr/>
          <p:nvPr/>
        </p:nvSpPr>
        <p:spPr>
          <a:xfrm>
            <a:off x="182222" y="9294313"/>
            <a:ext cx="1692955" cy="992687"/>
          </a:xfrm>
          <a:custGeom>
            <a:avLst/>
            <a:gdLst/>
            <a:ahLst/>
            <a:cxnLst/>
            <a:rect l="l" t="t" r="r" b="b"/>
            <a:pathLst>
              <a:path w="1692955" h="992687">
                <a:moveTo>
                  <a:pt x="0" y="0"/>
                </a:moveTo>
                <a:lnTo>
                  <a:pt x="1692956" y="0"/>
                </a:lnTo>
                <a:lnTo>
                  <a:pt x="1692956" y="992687"/>
                </a:lnTo>
                <a:lnTo>
                  <a:pt x="0" y="992687"/>
                </a:lnTo>
                <a:lnTo>
                  <a:pt x="0" y="0"/>
                </a:lnTo>
                <a:close/>
              </a:path>
            </a:pathLst>
          </a:custGeom>
          <a:blipFill>
            <a:blip r:embed="rId3"/>
            <a:stretch>
              <a:fillRect/>
            </a:stretch>
          </a:blipFill>
        </p:spPr>
        <p:txBody>
          <a:bodyPr/>
          <a:lstStyle/>
          <a:p>
            <a:endParaRPr lang="en-GB"/>
          </a:p>
        </p:txBody>
      </p:sp>
      <p:sp>
        <p:nvSpPr>
          <p:cNvPr id="4" name="TextBox 7">
            <a:extLst>
              <a:ext uri="{FF2B5EF4-FFF2-40B4-BE49-F238E27FC236}">
                <a16:creationId xmlns:a16="http://schemas.microsoft.com/office/drawing/2014/main" id="{2EF88D59-6534-4B83-97BE-5E4CF7BB860E}"/>
              </a:ext>
            </a:extLst>
          </p:cNvPr>
          <p:cNvSpPr txBox="1"/>
          <p:nvPr/>
        </p:nvSpPr>
        <p:spPr>
          <a:xfrm>
            <a:off x="1028700" y="4162848"/>
            <a:ext cx="16230600" cy="1742229"/>
          </a:xfrm>
          <a:prstGeom prst="rect">
            <a:avLst/>
          </a:prstGeom>
        </p:spPr>
        <p:txBody>
          <a:bodyPr lIns="0" tIns="0" rIns="0" bIns="0" rtlCol="0" anchor="t">
            <a:spAutoFit/>
          </a:bodyPr>
          <a:lstStyle/>
          <a:p>
            <a:pPr algn="ctr">
              <a:lnSpc>
                <a:spcPts val="14127"/>
              </a:lnSpc>
              <a:spcBef>
                <a:spcPct val="0"/>
              </a:spcBef>
            </a:pPr>
            <a:r>
              <a:rPr lang="en-US" sz="10091" dirty="0">
                <a:latin typeface="Bobby Jones Soft"/>
                <a:ea typeface="Bobby Jones Soft"/>
                <a:cs typeface="Bobby Jones Soft"/>
                <a:sym typeface="Bobby Jones Soft"/>
              </a:rPr>
              <a:t>Thank you for Listening!</a:t>
            </a:r>
          </a:p>
        </p:txBody>
      </p:sp>
      <p:sp>
        <p:nvSpPr>
          <p:cNvPr id="5" name="Freeform 3">
            <a:extLst>
              <a:ext uri="{FF2B5EF4-FFF2-40B4-BE49-F238E27FC236}">
                <a16:creationId xmlns:a16="http://schemas.microsoft.com/office/drawing/2014/main" id="{9942E868-58EF-6962-9789-D2C1AACFF6FA}"/>
              </a:ext>
            </a:extLst>
          </p:cNvPr>
          <p:cNvSpPr/>
          <p:nvPr/>
        </p:nvSpPr>
        <p:spPr>
          <a:xfrm>
            <a:off x="14478000" y="6667500"/>
            <a:ext cx="3276600" cy="3276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350792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116083"/>
            <a:ext cx="18288000" cy="1170917"/>
            <a:chOff x="0" y="0"/>
            <a:chExt cx="4816593" cy="308390"/>
          </a:xfrm>
        </p:grpSpPr>
        <p:sp>
          <p:nvSpPr>
            <p:cNvPr id="3" name="Freeform 3"/>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p:cNvSpPr txBox="1"/>
          <p:nvPr/>
        </p:nvSpPr>
        <p:spPr>
          <a:xfrm>
            <a:off x="2885209" y="809625"/>
            <a:ext cx="12517583" cy="1672830"/>
          </a:xfrm>
          <a:prstGeom prst="rect">
            <a:avLst/>
          </a:prstGeom>
        </p:spPr>
        <p:txBody>
          <a:bodyPr lIns="0" tIns="0" rIns="0" bIns="0" rtlCol="0" anchor="t">
            <a:spAutoFit/>
          </a:bodyPr>
          <a:lstStyle/>
          <a:p>
            <a:pPr algn="ctr">
              <a:lnSpc>
                <a:spcPts val="14196"/>
              </a:lnSpc>
              <a:spcBef>
                <a:spcPct val="0"/>
              </a:spcBef>
            </a:pPr>
            <a:r>
              <a:rPr lang="en-US" sz="8140" dirty="0">
                <a:solidFill>
                  <a:srgbClr val="E8B34A"/>
                </a:solidFill>
                <a:latin typeface="Bobby Jones Soft"/>
                <a:ea typeface="Bobby Jones Soft"/>
                <a:cs typeface="Bobby Jones Soft"/>
                <a:sym typeface="Bobby Jones Soft"/>
              </a:rPr>
              <a:t>What is air pollution?</a:t>
            </a:r>
          </a:p>
        </p:txBody>
      </p:sp>
      <p:pic>
        <p:nvPicPr>
          <p:cNvPr id="16" name="Graphic 15">
            <a:extLst>
              <a:ext uri="{FF2B5EF4-FFF2-40B4-BE49-F238E27FC236}">
                <a16:creationId xmlns:a16="http://schemas.microsoft.com/office/drawing/2014/main" id="{0C27B793-DC8F-08D0-4C88-3CC7C40E36A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58787" y="647700"/>
            <a:ext cx="8489970" cy="9372600"/>
          </a:xfrm>
          <a:prstGeom prst="rect">
            <a:avLst/>
          </a:prstGeom>
        </p:spPr>
      </p:pic>
      <p:grpSp>
        <p:nvGrpSpPr>
          <p:cNvPr id="17" name="Group 16">
            <a:extLst>
              <a:ext uri="{FF2B5EF4-FFF2-40B4-BE49-F238E27FC236}">
                <a16:creationId xmlns:a16="http://schemas.microsoft.com/office/drawing/2014/main" id="{92C5F9A8-6FF5-85D3-89EA-259246496851}"/>
              </a:ext>
            </a:extLst>
          </p:cNvPr>
          <p:cNvGrpSpPr/>
          <p:nvPr/>
        </p:nvGrpSpPr>
        <p:grpSpPr>
          <a:xfrm>
            <a:off x="12304110" y="3162300"/>
            <a:ext cx="1513254" cy="1513254"/>
            <a:chOff x="7674055" y="1481117"/>
            <a:chExt cx="1047546" cy="1047546"/>
          </a:xfrm>
        </p:grpSpPr>
        <p:sp>
          <p:nvSpPr>
            <p:cNvPr id="18" name="Oval 17">
              <a:extLst>
                <a:ext uri="{FF2B5EF4-FFF2-40B4-BE49-F238E27FC236}">
                  <a16:creationId xmlns:a16="http://schemas.microsoft.com/office/drawing/2014/main" id="{79123C28-5D22-DFF3-D6BC-D4B032D80B3D}"/>
                </a:ext>
              </a:extLst>
            </p:cNvPr>
            <p:cNvSpPr/>
            <p:nvPr/>
          </p:nvSpPr>
          <p:spPr>
            <a:xfrm>
              <a:off x="7674055" y="1481117"/>
              <a:ext cx="1047546" cy="1047546"/>
            </a:xfrm>
            <a:prstGeom prst="ellipse">
              <a:avLst/>
            </a:prstGeom>
            <a:solidFill>
              <a:srgbClr val="EBC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282B72B-D0A5-8135-F42A-52E48273ACC5}"/>
                </a:ext>
              </a:extLst>
            </p:cNvPr>
            <p:cNvPicPr>
              <a:picLocks noChangeAspect="1"/>
            </p:cNvPicPr>
            <p:nvPr/>
          </p:nvPicPr>
          <p:blipFill>
            <a:blip r:embed="rId5"/>
            <a:srcRect l="42730" t="18821" r="49278" b="63694"/>
            <a:stretch>
              <a:fillRect/>
            </a:stretch>
          </p:blipFill>
          <p:spPr>
            <a:xfrm>
              <a:off x="7730383" y="1530554"/>
              <a:ext cx="974247" cy="966767"/>
            </a:xfrm>
            <a:prstGeom prst="ellipse">
              <a:avLst/>
            </a:prstGeom>
          </p:spPr>
        </p:pic>
      </p:grpSp>
      <p:grpSp>
        <p:nvGrpSpPr>
          <p:cNvPr id="20" name="Group 19">
            <a:extLst>
              <a:ext uri="{FF2B5EF4-FFF2-40B4-BE49-F238E27FC236}">
                <a16:creationId xmlns:a16="http://schemas.microsoft.com/office/drawing/2014/main" id="{FB116F8C-636B-0455-FFF5-407A9B09D50A}"/>
              </a:ext>
            </a:extLst>
          </p:cNvPr>
          <p:cNvGrpSpPr/>
          <p:nvPr/>
        </p:nvGrpSpPr>
        <p:grpSpPr>
          <a:xfrm>
            <a:off x="13853974" y="4232935"/>
            <a:ext cx="1512000" cy="1512000"/>
            <a:chOff x="8713749" y="2385199"/>
            <a:chExt cx="1047546" cy="1047546"/>
          </a:xfrm>
        </p:grpSpPr>
        <p:sp>
          <p:nvSpPr>
            <p:cNvPr id="21" name="Oval 20">
              <a:extLst>
                <a:ext uri="{FF2B5EF4-FFF2-40B4-BE49-F238E27FC236}">
                  <a16:creationId xmlns:a16="http://schemas.microsoft.com/office/drawing/2014/main" id="{E752D37C-1A5F-F6AE-6982-D31F6580A3CA}"/>
                </a:ext>
              </a:extLst>
            </p:cNvPr>
            <p:cNvSpPr/>
            <p:nvPr/>
          </p:nvSpPr>
          <p:spPr>
            <a:xfrm>
              <a:off x="8713749" y="2385199"/>
              <a:ext cx="1047546" cy="1047546"/>
            </a:xfrm>
            <a:prstGeom prst="ellipse">
              <a:avLst/>
            </a:prstGeom>
            <a:solidFill>
              <a:srgbClr val="004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937E7B5F-EB8D-651D-87CE-D082872C3C6C}"/>
                </a:ext>
              </a:extLst>
            </p:cNvPr>
            <p:cNvPicPr>
              <a:picLocks noChangeAspect="1"/>
            </p:cNvPicPr>
            <p:nvPr/>
          </p:nvPicPr>
          <p:blipFill>
            <a:blip r:embed="rId5"/>
            <a:srcRect l="51048" t="34140" r="40960" b="48375"/>
            <a:stretch>
              <a:fillRect/>
            </a:stretch>
          </p:blipFill>
          <p:spPr>
            <a:xfrm>
              <a:off x="8738597" y="2387342"/>
              <a:ext cx="974247" cy="966767"/>
            </a:xfrm>
            <a:prstGeom prst="ellipse">
              <a:avLst/>
            </a:prstGeom>
          </p:spPr>
        </p:pic>
      </p:grpSp>
      <p:grpSp>
        <p:nvGrpSpPr>
          <p:cNvPr id="23" name="Group 22">
            <a:extLst>
              <a:ext uri="{FF2B5EF4-FFF2-40B4-BE49-F238E27FC236}">
                <a16:creationId xmlns:a16="http://schemas.microsoft.com/office/drawing/2014/main" id="{5B50BA52-EACE-223D-8879-BAC6E9C4C437}"/>
              </a:ext>
            </a:extLst>
          </p:cNvPr>
          <p:cNvGrpSpPr/>
          <p:nvPr/>
        </p:nvGrpSpPr>
        <p:grpSpPr>
          <a:xfrm>
            <a:off x="13150874" y="5823725"/>
            <a:ext cx="1512000" cy="1512000"/>
            <a:chOff x="8318112" y="3512447"/>
            <a:chExt cx="1047546" cy="1047546"/>
          </a:xfrm>
        </p:grpSpPr>
        <p:sp>
          <p:nvSpPr>
            <p:cNvPr id="24" name="Oval 23">
              <a:extLst>
                <a:ext uri="{FF2B5EF4-FFF2-40B4-BE49-F238E27FC236}">
                  <a16:creationId xmlns:a16="http://schemas.microsoft.com/office/drawing/2014/main" id="{7D92497B-0554-4826-ED3D-591ADFC34BCC}"/>
                </a:ext>
              </a:extLst>
            </p:cNvPr>
            <p:cNvSpPr/>
            <p:nvPr/>
          </p:nvSpPr>
          <p:spPr>
            <a:xfrm>
              <a:off x="8318112" y="3512447"/>
              <a:ext cx="1047546" cy="1047546"/>
            </a:xfrm>
            <a:prstGeom prst="ellipse">
              <a:avLst/>
            </a:prstGeom>
            <a:solidFill>
              <a:srgbClr val="921D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EA4FCE2C-4599-6044-6AFC-A5FCFFDCD156}"/>
                </a:ext>
              </a:extLst>
            </p:cNvPr>
            <p:cNvPicPr>
              <a:picLocks noChangeAspect="1"/>
            </p:cNvPicPr>
            <p:nvPr/>
          </p:nvPicPr>
          <p:blipFill>
            <a:blip r:embed="rId5"/>
            <a:srcRect l="47867" t="54982" r="44141" b="27533"/>
            <a:stretch>
              <a:fillRect/>
            </a:stretch>
          </p:blipFill>
          <p:spPr>
            <a:xfrm>
              <a:off x="8354761" y="3527369"/>
              <a:ext cx="974247" cy="966767"/>
            </a:xfrm>
            <a:prstGeom prst="ellipse">
              <a:avLst/>
            </a:prstGeom>
          </p:spPr>
        </p:pic>
      </p:grpSp>
      <p:grpSp>
        <p:nvGrpSpPr>
          <p:cNvPr id="26" name="Group 25">
            <a:extLst>
              <a:ext uri="{FF2B5EF4-FFF2-40B4-BE49-F238E27FC236}">
                <a16:creationId xmlns:a16="http://schemas.microsoft.com/office/drawing/2014/main" id="{8BF77FA5-6E15-2AD4-C34E-B619B7D8F93C}"/>
              </a:ext>
            </a:extLst>
          </p:cNvPr>
          <p:cNvGrpSpPr/>
          <p:nvPr/>
        </p:nvGrpSpPr>
        <p:grpSpPr>
          <a:xfrm>
            <a:off x="11511726" y="5823725"/>
            <a:ext cx="1512000" cy="1512000"/>
            <a:chOff x="7105752" y="3520396"/>
            <a:chExt cx="1047546" cy="1047546"/>
          </a:xfrm>
        </p:grpSpPr>
        <p:sp>
          <p:nvSpPr>
            <p:cNvPr id="27" name="Oval 26">
              <a:extLst>
                <a:ext uri="{FF2B5EF4-FFF2-40B4-BE49-F238E27FC236}">
                  <a16:creationId xmlns:a16="http://schemas.microsoft.com/office/drawing/2014/main" id="{61ABF064-F859-BEFB-0CC0-904C6DFFC9A9}"/>
                </a:ext>
              </a:extLst>
            </p:cNvPr>
            <p:cNvSpPr/>
            <p:nvPr/>
          </p:nvSpPr>
          <p:spPr>
            <a:xfrm>
              <a:off x="7105752" y="3520396"/>
              <a:ext cx="1047546" cy="1047546"/>
            </a:xfrm>
            <a:prstGeom prst="ellipse">
              <a:avLst/>
            </a:prstGeom>
            <a:solidFill>
              <a:srgbClr val="936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E6E598CF-4FCA-36E0-41B7-CDD5D5229D72}"/>
                </a:ext>
              </a:extLst>
            </p:cNvPr>
            <p:cNvPicPr>
              <a:picLocks noChangeAspect="1"/>
            </p:cNvPicPr>
            <p:nvPr/>
          </p:nvPicPr>
          <p:blipFill>
            <a:blip r:embed="rId5"/>
            <a:srcRect l="38572" t="55763" r="53694" b="27316"/>
            <a:stretch>
              <a:fillRect/>
            </a:stretch>
          </p:blipFill>
          <p:spPr>
            <a:xfrm>
              <a:off x="7142402" y="3577885"/>
              <a:ext cx="942820" cy="935581"/>
            </a:xfrm>
            <a:prstGeom prst="ellipse">
              <a:avLst/>
            </a:prstGeom>
          </p:spPr>
        </p:pic>
      </p:grpSp>
      <p:grpSp>
        <p:nvGrpSpPr>
          <p:cNvPr id="29" name="Group 28">
            <a:extLst>
              <a:ext uri="{FF2B5EF4-FFF2-40B4-BE49-F238E27FC236}">
                <a16:creationId xmlns:a16="http://schemas.microsoft.com/office/drawing/2014/main" id="{821C8BFF-5F01-EB79-BAD7-65C5569C2608}"/>
              </a:ext>
            </a:extLst>
          </p:cNvPr>
          <p:cNvGrpSpPr/>
          <p:nvPr/>
        </p:nvGrpSpPr>
        <p:grpSpPr>
          <a:xfrm>
            <a:off x="10804753" y="4167064"/>
            <a:ext cx="1512000" cy="1512000"/>
            <a:chOff x="6682837" y="2341705"/>
            <a:chExt cx="1047546" cy="1047546"/>
          </a:xfrm>
        </p:grpSpPr>
        <p:sp>
          <p:nvSpPr>
            <p:cNvPr id="30" name="Oval 29">
              <a:extLst>
                <a:ext uri="{FF2B5EF4-FFF2-40B4-BE49-F238E27FC236}">
                  <a16:creationId xmlns:a16="http://schemas.microsoft.com/office/drawing/2014/main" id="{C08C69D0-7E5B-E2A0-701F-2076B4D16C43}"/>
                </a:ext>
              </a:extLst>
            </p:cNvPr>
            <p:cNvSpPr/>
            <p:nvPr/>
          </p:nvSpPr>
          <p:spPr>
            <a:xfrm>
              <a:off x="6682837" y="2341705"/>
              <a:ext cx="1047546" cy="1047546"/>
            </a:xfrm>
            <a:prstGeom prst="ellipse">
              <a:avLst/>
            </a:prstGeom>
            <a:solidFill>
              <a:srgbClr val="729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A7EFFD1F-B1E6-2927-7ACB-E6BD8DEA108B}"/>
                </a:ext>
              </a:extLst>
            </p:cNvPr>
            <p:cNvPicPr>
              <a:picLocks noChangeAspect="1"/>
            </p:cNvPicPr>
            <p:nvPr/>
          </p:nvPicPr>
          <p:blipFill>
            <a:blip r:embed="rId5"/>
            <a:srcRect l="34774" t="34147" r="57234" b="48368"/>
            <a:stretch>
              <a:fillRect/>
            </a:stretch>
          </p:blipFill>
          <p:spPr>
            <a:xfrm>
              <a:off x="6722169" y="2387342"/>
              <a:ext cx="974247" cy="966767"/>
            </a:xfrm>
            <a:prstGeom prst="ellipse">
              <a:avLst/>
            </a:prstGeom>
          </p:spPr>
        </p:pic>
      </p:grpSp>
      <p:sp>
        <p:nvSpPr>
          <p:cNvPr id="32" name="TextBox 12">
            <a:extLst>
              <a:ext uri="{FF2B5EF4-FFF2-40B4-BE49-F238E27FC236}">
                <a16:creationId xmlns:a16="http://schemas.microsoft.com/office/drawing/2014/main" id="{DD17AF40-BF1A-28D5-BC66-CFF35FBE5152}"/>
              </a:ext>
            </a:extLst>
          </p:cNvPr>
          <p:cNvSpPr txBox="1"/>
          <p:nvPr/>
        </p:nvSpPr>
        <p:spPr>
          <a:xfrm>
            <a:off x="2666625" y="3967986"/>
            <a:ext cx="6171157" cy="2351028"/>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Particles and gases in the air that cause harm to us and the environment.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B0FD-6E29-57F9-C47D-FBF14D3430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802BC1A-42AC-5220-D5A3-15E6F0652BAC}"/>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EDDF6E3F-5F33-41A9-33D6-B762944488B6}"/>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4AC412FD-2B5A-481B-122A-FC405C9E6239}"/>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12AA042-67EA-D56B-9707-50EFC29FC66E}"/>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a:extLst>
              <a:ext uri="{FF2B5EF4-FFF2-40B4-BE49-F238E27FC236}">
                <a16:creationId xmlns:a16="http://schemas.microsoft.com/office/drawing/2014/main" id="{10FCDDC6-05F7-12CD-88B5-1BEE466E72CE}"/>
              </a:ext>
            </a:extLst>
          </p:cNvPr>
          <p:cNvSpPr txBox="1"/>
          <p:nvPr/>
        </p:nvSpPr>
        <p:spPr>
          <a:xfrm>
            <a:off x="2885209" y="3358877"/>
            <a:ext cx="12517583" cy="3569247"/>
          </a:xfrm>
          <a:prstGeom prst="rect">
            <a:avLst/>
          </a:prstGeom>
        </p:spPr>
        <p:txBody>
          <a:bodyPr lIns="0" tIns="0" rIns="0" bIns="0" rtlCol="0" anchor="t">
            <a:spAutoFit/>
          </a:bodyPr>
          <a:lstStyle/>
          <a:p>
            <a:pPr algn="ctr">
              <a:lnSpc>
                <a:spcPts val="14196"/>
              </a:lnSpc>
              <a:spcBef>
                <a:spcPct val="0"/>
              </a:spcBef>
            </a:pPr>
            <a:r>
              <a:rPr lang="en-US" sz="10140" dirty="0">
                <a:solidFill>
                  <a:srgbClr val="E8B34A"/>
                </a:solidFill>
                <a:latin typeface="Bobby Jones Soft"/>
                <a:ea typeface="Bobby Jones Soft"/>
                <a:cs typeface="Bobby Jones Soft"/>
                <a:sym typeface="Bobby Jones Soft"/>
              </a:rPr>
              <a:t>Can we see air pollution?</a:t>
            </a:r>
          </a:p>
        </p:txBody>
      </p:sp>
    </p:spTree>
    <p:extLst>
      <p:ext uri="{BB962C8B-B14F-4D97-AF65-F5344CB8AC3E}">
        <p14:creationId xmlns:p14="http://schemas.microsoft.com/office/powerpoint/2010/main" val="427304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F28C9-3EF0-71D0-6D26-CEE0A65B4D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B6C056-DE1D-95D5-F30D-806127B92C0D}"/>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DAE14C12-9E8F-BC8E-CCA8-C006BBC19703}"/>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6233D1C1-6568-8706-8196-7F6925EF24E5}"/>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4958F9F3-71B7-C8C5-2B4A-B6AFCADF9219}"/>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a:extLst>
              <a:ext uri="{FF2B5EF4-FFF2-40B4-BE49-F238E27FC236}">
                <a16:creationId xmlns:a16="http://schemas.microsoft.com/office/drawing/2014/main" id="{A5A97DBA-85DC-5B9F-AB80-B8489FEDB877}"/>
              </a:ext>
            </a:extLst>
          </p:cNvPr>
          <p:cNvSpPr txBox="1"/>
          <p:nvPr/>
        </p:nvSpPr>
        <p:spPr>
          <a:xfrm>
            <a:off x="1295402" y="809625"/>
            <a:ext cx="15697198" cy="2505301"/>
          </a:xfrm>
          <a:prstGeom prst="rect">
            <a:avLst/>
          </a:prstGeom>
        </p:spPr>
        <p:txBody>
          <a:bodyPr wrap="square" lIns="0" tIns="0" rIns="0" bIns="0" rtlCol="0" anchor="t">
            <a:spAutoFit/>
          </a:bodyPr>
          <a:lstStyle/>
          <a:p>
            <a:pPr algn="ctr">
              <a:spcBef>
                <a:spcPct val="0"/>
              </a:spcBef>
            </a:pPr>
            <a:r>
              <a:rPr lang="en-US" sz="8140" dirty="0">
                <a:solidFill>
                  <a:srgbClr val="E8B34A"/>
                </a:solidFill>
                <a:latin typeface="Bobby Jones Soft"/>
                <a:ea typeface="Bobby Jones Soft"/>
                <a:cs typeface="Bobby Jones Soft"/>
                <a:sym typeface="Bobby Jones Soft"/>
              </a:rPr>
              <a:t>No, Air pollution is too small for us to see</a:t>
            </a:r>
          </a:p>
        </p:txBody>
      </p:sp>
      <p:sp>
        <p:nvSpPr>
          <p:cNvPr id="7" name="Oval 6">
            <a:extLst>
              <a:ext uri="{FF2B5EF4-FFF2-40B4-BE49-F238E27FC236}">
                <a16:creationId xmlns:a16="http://schemas.microsoft.com/office/drawing/2014/main" id="{89019805-A2AE-3609-4942-25504027EB56}"/>
              </a:ext>
            </a:extLst>
          </p:cNvPr>
          <p:cNvSpPr/>
          <p:nvPr/>
        </p:nvSpPr>
        <p:spPr>
          <a:xfrm>
            <a:off x="4003341" y="3704241"/>
            <a:ext cx="3886200" cy="3878783"/>
          </a:xfrm>
          <a:prstGeom prst="ellips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2D6E0FA-E0B0-D898-515D-E315E36997C2}"/>
              </a:ext>
            </a:extLst>
          </p:cNvPr>
          <p:cNvSpPr/>
          <p:nvPr/>
        </p:nvSpPr>
        <p:spPr>
          <a:xfrm>
            <a:off x="10069773" y="4519462"/>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BD0932F-B932-307E-EFE2-D89B9AF367E5}"/>
              </a:ext>
            </a:extLst>
          </p:cNvPr>
          <p:cNvSpPr/>
          <p:nvPr/>
        </p:nvSpPr>
        <p:spPr>
          <a:xfrm>
            <a:off x="13727376" y="432540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2AF9BDD-B001-686F-DF0F-DC497A10CEAA}"/>
              </a:ext>
            </a:extLst>
          </p:cNvPr>
          <p:cNvSpPr/>
          <p:nvPr/>
        </p:nvSpPr>
        <p:spPr>
          <a:xfrm>
            <a:off x="10450771" y="5324540"/>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56855C1-9136-5667-E683-DF025879B88C}"/>
              </a:ext>
            </a:extLst>
          </p:cNvPr>
          <p:cNvSpPr/>
          <p:nvPr/>
        </p:nvSpPr>
        <p:spPr>
          <a:xfrm>
            <a:off x="10865893" y="4538086"/>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9047A6C-19AB-C62B-A796-5886C482C0EA}"/>
              </a:ext>
            </a:extLst>
          </p:cNvPr>
          <p:cNvSpPr/>
          <p:nvPr/>
        </p:nvSpPr>
        <p:spPr>
          <a:xfrm>
            <a:off x="11060371" y="545258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BE7F726-22F8-C8E5-FF72-2BFEA55EBB9D}"/>
              </a:ext>
            </a:extLst>
          </p:cNvPr>
          <p:cNvSpPr/>
          <p:nvPr/>
        </p:nvSpPr>
        <p:spPr>
          <a:xfrm>
            <a:off x="10907973" y="5985555"/>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FF995FE-E23E-2EBE-8AF6-2CD1C5FD253F}"/>
              </a:ext>
            </a:extLst>
          </p:cNvPr>
          <p:cNvSpPr/>
          <p:nvPr/>
        </p:nvSpPr>
        <p:spPr>
          <a:xfrm>
            <a:off x="11430000" y="6852378"/>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AE9594F-A9F8-E76A-81C9-16C169D9E15B}"/>
              </a:ext>
            </a:extLst>
          </p:cNvPr>
          <p:cNvSpPr/>
          <p:nvPr/>
        </p:nvSpPr>
        <p:spPr>
          <a:xfrm>
            <a:off x="11430000" y="4905435"/>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BDFB7BF-7DE2-C333-FE78-69E087B9410D}"/>
              </a:ext>
            </a:extLst>
          </p:cNvPr>
          <p:cNvSpPr/>
          <p:nvPr/>
        </p:nvSpPr>
        <p:spPr>
          <a:xfrm>
            <a:off x="14184573" y="544604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ECD3A53-9FD0-F3D0-D223-0E3CAD2DC376}"/>
              </a:ext>
            </a:extLst>
          </p:cNvPr>
          <p:cNvSpPr/>
          <p:nvPr/>
        </p:nvSpPr>
        <p:spPr>
          <a:xfrm>
            <a:off x="11891751" y="5833445"/>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BB4B30A-E337-AA4C-A5AB-ED38F94039C5}"/>
              </a:ext>
            </a:extLst>
          </p:cNvPr>
          <p:cNvSpPr/>
          <p:nvPr/>
        </p:nvSpPr>
        <p:spPr>
          <a:xfrm>
            <a:off x="12508172" y="6494398"/>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CF05D149-7482-EE5F-E817-FD2B58822534}"/>
              </a:ext>
            </a:extLst>
          </p:cNvPr>
          <p:cNvSpPr/>
          <p:nvPr/>
        </p:nvSpPr>
        <p:spPr>
          <a:xfrm>
            <a:off x="13574975" y="6366700"/>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44C422F-B6F1-5C0A-A358-DCA7EBE2E2CA}"/>
              </a:ext>
            </a:extLst>
          </p:cNvPr>
          <p:cNvSpPr/>
          <p:nvPr/>
        </p:nvSpPr>
        <p:spPr>
          <a:xfrm>
            <a:off x="11898574" y="4263824"/>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7757C14-8D36-F997-176E-FB2DF6F588D8}"/>
              </a:ext>
            </a:extLst>
          </p:cNvPr>
          <p:cNvSpPr/>
          <p:nvPr/>
        </p:nvSpPr>
        <p:spPr>
          <a:xfrm>
            <a:off x="12812974" y="5738372"/>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89CD23B-F24F-DCBD-3B82-573B577E4FA2}"/>
              </a:ext>
            </a:extLst>
          </p:cNvPr>
          <p:cNvSpPr/>
          <p:nvPr/>
        </p:nvSpPr>
        <p:spPr>
          <a:xfrm>
            <a:off x="12660573" y="4976372"/>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F6113A4-8648-3524-F738-59C62CC80AC4}"/>
              </a:ext>
            </a:extLst>
          </p:cNvPr>
          <p:cNvSpPr/>
          <p:nvPr/>
        </p:nvSpPr>
        <p:spPr>
          <a:xfrm>
            <a:off x="13422574" y="5052717"/>
            <a:ext cx="152401" cy="152110"/>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12">
            <a:extLst>
              <a:ext uri="{FF2B5EF4-FFF2-40B4-BE49-F238E27FC236}">
                <a16:creationId xmlns:a16="http://schemas.microsoft.com/office/drawing/2014/main" id="{BD6A581B-2231-C8F0-DA66-8AB653EEBE02}"/>
              </a:ext>
            </a:extLst>
          </p:cNvPr>
          <p:cNvSpPr txBox="1"/>
          <p:nvPr/>
        </p:nvSpPr>
        <p:spPr>
          <a:xfrm>
            <a:off x="4835854" y="7723149"/>
            <a:ext cx="2221173"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r>
              <a:rPr lang="en-US" dirty="0">
                <a:sym typeface="Poppins"/>
              </a:rPr>
              <a:t>Human hair</a:t>
            </a:r>
          </a:p>
        </p:txBody>
      </p:sp>
      <p:sp>
        <p:nvSpPr>
          <p:cNvPr id="43" name="TextBox 12">
            <a:extLst>
              <a:ext uri="{FF2B5EF4-FFF2-40B4-BE49-F238E27FC236}">
                <a16:creationId xmlns:a16="http://schemas.microsoft.com/office/drawing/2014/main" id="{5C708903-1730-7769-C847-18613D8C2013}"/>
              </a:ext>
            </a:extLst>
          </p:cNvPr>
          <p:cNvSpPr txBox="1"/>
          <p:nvPr/>
        </p:nvSpPr>
        <p:spPr>
          <a:xfrm>
            <a:off x="10787987" y="7724739"/>
            <a:ext cx="2221173"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r>
              <a:rPr lang="en-US" dirty="0">
                <a:sym typeface="Poppins"/>
              </a:rPr>
              <a:t>Air pollution</a:t>
            </a:r>
          </a:p>
        </p:txBody>
      </p:sp>
    </p:spTree>
    <p:extLst>
      <p:ext uri="{BB962C8B-B14F-4D97-AF65-F5344CB8AC3E}">
        <p14:creationId xmlns:p14="http://schemas.microsoft.com/office/powerpoint/2010/main" val="36588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2AC4-B73A-46D3-75F1-F00C522CEC6C}"/>
            </a:ext>
          </a:extLst>
        </p:cNvPr>
        <p:cNvGrpSpPr/>
        <p:nvPr/>
      </p:nvGrpSpPr>
      <p:grpSpPr>
        <a:xfrm>
          <a:off x="0" y="0"/>
          <a:ext cx="0" cy="0"/>
          <a:chOff x="0" y="0"/>
          <a:chExt cx="0" cy="0"/>
        </a:xfrm>
      </p:grpSpPr>
      <p:sp>
        <p:nvSpPr>
          <p:cNvPr id="11" name="Google Shape;162;p6">
            <a:extLst>
              <a:ext uri="{FF2B5EF4-FFF2-40B4-BE49-F238E27FC236}">
                <a16:creationId xmlns:a16="http://schemas.microsoft.com/office/drawing/2014/main" id="{59CEF9B4-468E-E9E3-EF93-8A2FE4BD105C}"/>
              </a:ext>
            </a:extLst>
          </p:cNvPr>
          <p:cNvSpPr/>
          <p:nvPr/>
        </p:nvSpPr>
        <p:spPr>
          <a:xfrm>
            <a:off x="2819401" y="2743356"/>
            <a:ext cx="12649200" cy="5752943"/>
          </a:xfrm>
          <a:prstGeom prst="roundRect">
            <a:avLst>
              <a:gd name="adj" fmla="val 16667"/>
            </a:avLst>
          </a:prstGeom>
          <a:solidFill>
            <a:srgbClr val="E0E8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Group 2">
            <a:extLst>
              <a:ext uri="{FF2B5EF4-FFF2-40B4-BE49-F238E27FC236}">
                <a16:creationId xmlns:a16="http://schemas.microsoft.com/office/drawing/2014/main" id="{05FA99A8-1E53-C318-EFE2-2350AA9B4AA3}"/>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C6247FC1-E776-0C72-2174-D7E997A5D502}"/>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2D5877AF-15F6-E362-CAA9-A180D6E93287}"/>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CBEC23A-72FE-4624-2A3E-5FD19C31178F}"/>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6" name="TextBox 6">
            <a:extLst>
              <a:ext uri="{FF2B5EF4-FFF2-40B4-BE49-F238E27FC236}">
                <a16:creationId xmlns:a16="http://schemas.microsoft.com/office/drawing/2014/main" id="{91F1E68E-5054-3C99-6E0F-0B415BDE8741}"/>
              </a:ext>
            </a:extLst>
          </p:cNvPr>
          <p:cNvSpPr txBox="1"/>
          <p:nvPr/>
        </p:nvSpPr>
        <p:spPr>
          <a:xfrm>
            <a:off x="1143001" y="809625"/>
            <a:ext cx="16002000" cy="1672830"/>
          </a:xfrm>
          <a:prstGeom prst="rect">
            <a:avLst/>
          </a:prstGeom>
        </p:spPr>
        <p:txBody>
          <a:bodyPr wrap="square" lIns="0" tIns="0" rIns="0" bIns="0" rtlCol="0" anchor="t">
            <a:spAutoFit/>
          </a:bodyPr>
          <a:lstStyle/>
          <a:p>
            <a:pPr algn="ctr">
              <a:lnSpc>
                <a:spcPts val="14196"/>
              </a:lnSpc>
              <a:spcBef>
                <a:spcPct val="0"/>
              </a:spcBef>
            </a:pPr>
            <a:r>
              <a:rPr lang="en-US" sz="8140" dirty="0">
                <a:solidFill>
                  <a:srgbClr val="E8B34A"/>
                </a:solidFill>
                <a:latin typeface="Bobby Jones Soft"/>
                <a:ea typeface="Bobby Jones Soft"/>
                <a:cs typeface="Bobby Jones Soft"/>
                <a:sym typeface="Bobby Jones Soft"/>
              </a:rPr>
              <a:t>How Does air pollution affect us?</a:t>
            </a:r>
          </a:p>
        </p:txBody>
      </p:sp>
      <p:sp>
        <p:nvSpPr>
          <p:cNvPr id="32" name="TextBox 12">
            <a:extLst>
              <a:ext uri="{FF2B5EF4-FFF2-40B4-BE49-F238E27FC236}">
                <a16:creationId xmlns:a16="http://schemas.microsoft.com/office/drawing/2014/main" id="{2EA9398C-2E3E-0FED-544F-193B99B84A96}"/>
              </a:ext>
            </a:extLst>
          </p:cNvPr>
          <p:cNvSpPr txBox="1"/>
          <p:nvPr/>
        </p:nvSpPr>
        <p:spPr>
          <a:xfrm>
            <a:off x="10439400" y="3405677"/>
            <a:ext cx="4023308" cy="861774"/>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Makes heart conditions worse</a:t>
            </a:r>
          </a:p>
        </p:txBody>
      </p:sp>
      <p:pic>
        <p:nvPicPr>
          <p:cNvPr id="7" name="Google Shape;189;p7">
            <a:extLst>
              <a:ext uri="{FF2B5EF4-FFF2-40B4-BE49-F238E27FC236}">
                <a16:creationId xmlns:a16="http://schemas.microsoft.com/office/drawing/2014/main" id="{2053C698-3960-7085-79B8-7EA5243FF450}"/>
              </a:ext>
            </a:extLst>
          </p:cNvPr>
          <p:cNvPicPr preferRelativeResize="0"/>
          <p:nvPr/>
        </p:nvPicPr>
        <p:blipFill rotWithShape="1">
          <a:blip r:embed="rId4">
            <a:alphaModFix/>
          </a:blip>
          <a:srcRect/>
          <a:stretch/>
        </p:blipFill>
        <p:spPr>
          <a:xfrm>
            <a:off x="3308210" y="3353023"/>
            <a:ext cx="3733800" cy="4452181"/>
          </a:xfrm>
          <a:prstGeom prst="roundRect">
            <a:avLst>
              <a:gd name="adj" fmla="val 16667"/>
            </a:avLst>
          </a:prstGeom>
          <a:noFill/>
          <a:ln>
            <a:noFill/>
          </a:ln>
        </p:spPr>
      </p:pic>
      <p:pic>
        <p:nvPicPr>
          <p:cNvPr id="8" name="Google Shape;163;p6">
            <a:extLst>
              <a:ext uri="{FF2B5EF4-FFF2-40B4-BE49-F238E27FC236}">
                <a16:creationId xmlns:a16="http://schemas.microsoft.com/office/drawing/2014/main" id="{D4F543E7-8BEB-604D-77AC-E9F1FD059276}"/>
              </a:ext>
            </a:extLst>
          </p:cNvPr>
          <p:cNvPicPr preferRelativeResize="0"/>
          <p:nvPr/>
        </p:nvPicPr>
        <p:blipFill rotWithShape="1">
          <a:blip r:embed="rId5">
            <a:alphaModFix/>
          </a:blip>
          <a:srcRect/>
          <a:stretch/>
        </p:blipFill>
        <p:spPr>
          <a:xfrm>
            <a:off x="8788737" y="3155510"/>
            <a:ext cx="1256522" cy="1214872"/>
          </a:xfrm>
          <a:prstGeom prst="ellipse">
            <a:avLst/>
          </a:prstGeom>
          <a:noFill/>
          <a:ln>
            <a:noFill/>
          </a:ln>
        </p:spPr>
      </p:pic>
      <p:pic>
        <p:nvPicPr>
          <p:cNvPr id="9" name="Google Shape;164;p6">
            <a:extLst>
              <a:ext uri="{FF2B5EF4-FFF2-40B4-BE49-F238E27FC236}">
                <a16:creationId xmlns:a16="http://schemas.microsoft.com/office/drawing/2014/main" id="{8ED2D77B-912A-7FE9-3251-BC8D22CD398A}"/>
              </a:ext>
            </a:extLst>
          </p:cNvPr>
          <p:cNvPicPr preferRelativeResize="0"/>
          <p:nvPr/>
        </p:nvPicPr>
        <p:blipFill rotWithShape="1">
          <a:blip r:embed="rId6">
            <a:alphaModFix/>
          </a:blip>
          <a:srcRect/>
          <a:stretch/>
        </p:blipFill>
        <p:spPr>
          <a:xfrm>
            <a:off x="8788737" y="4971678"/>
            <a:ext cx="1256522" cy="1214872"/>
          </a:xfrm>
          <a:prstGeom prst="ellipse">
            <a:avLst/>
          </a:prstGeom>
          <a:noFill/>
          <a:ln>
            <a:noFill/>
          </a:ln>
        </p:spPr>
      </p:pic>
      <p:pic>
        <p:nvPicPr>
          <p:cNvPr id="10" name="Google Shape;165;p6">
            <a:extLst>
              <a:ext uri="{FF2B5EF4-FFF2-40B4-BE49-F238E27FC236}">
                <a16:creationId xmlns:a16="http://schemas.microsoft.com/office/drawing/2014/main" id="{1E24754D-2DF4-F0F7-8CC8-402B002924B2}"/>
              </a:ext>
            </a:extLst>
          </p:cNvPr>
          <p:cNvPicPr preferRelativeResize="0"/>
          <p:nvPr/>
        </p:nvPicPr>
        <p:blipFill rotWithShape="1">
          <a:blip r:embed="rId7">
            <a:alphaModFix/>
          </a:blip>
          <a:srcRect/>
          <a:stretch/>
        </p:blipFill>
        <p:spPr>
          <a:xfrm>
            <a:off x="8788737" y="6787846"/>
            <a:ext cx="1256522" cy="1214872"/>
          </a:xfrm>
          <a:prstGeom prst="ellipse">
            <a:avLst/>
          </a:prstGeom>
          <a:noFill/>
          <a:ln>
            <a:noFill/>
          </a:ln>
        </p:spPr>
      </p:pic>
      <p:sp>
        <p:nvSpPr>
          <p:cNvPr id="12" name="TextBox 12">
            <a:extLst>
              <a:ext uri="{FF2B5EF4-FFF2-40B4-BE49-F238E27FC236}">
                <a16:creationId xmlns:a16="http://schemas.microsoft.com/office/drawing/2014/main" id="{B07EC046-6102-3166-8483-3A743CC7C0B0}"/>
              </a:ext>
            </a:extLst>
          </p:cNvPr>
          <p:cNvSpPr txBox="1"/>
          <p:nvPr/>
        </p:nvSpPr>
        <p:spPr>
          <a:xfrm>
            <a:off x="10439400" y="5194910"/>
            <a:ext cx="4843009" cy="861774"/>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Increases risk of lung disease and cancer</a:t>
            </a:r>
          </a:p>
        </p:txBody>
      </p:sp>
      <p:sp>
        <p:nvSpPr>
          <p:cNvPr id="13" name="TextBox 12">
            <a:extLst>
              <a:ext uri="{FF2B5EF4-FFF2-40B4-BE49-F238E27FC236}">
                <a16:creationId xmlns:a16="http://schemas.microsoft.com/office/drawing/2014/main" id="{63992E05-EB35-4E0D-4776-C3F8AC12F8A3}"/>
              </a:ext>
            </a:extLst>
          </p:cNvPr>
          <p:cNvSpPr txBox="1"/>
          <p:nvPr/>
        </p:nvSpPr>
        <p:spPr>
          <a:xfrm>
            <a:off x="10439400" y="6984143"/>
            <a:ext cx="4004809" cy="861774"/>
          </a:xfrm>
          <a:prstGeom prst="rect">
            <a:avLst/>
          </a:prstGeom>
        </p:spPr>
        <p:txBody>
          <a:bodyPr wrap="square" lIns="0" tIns="0" rIns="0" bIns="0" rtlCol="0" anchor="t">
            <a:spAutoFit/>
          </a:bodyPr>
          <a:lstStyle/>
          <a:p>
            <a:pPr>
              <a:spcBef>
                <a:spcPct val="0"/>
              </a:spcBef>
            </a:pPr>
            <a:r>
              <a:rPr lang="en-US" sz="2800" dirty="0">
                <a:solidFill>
                  <a:srgbClr val="000000"/>
                </a:solidFill>
                <a:latin typeface="Poppins"/>
                <a:ea typeface="Poppins"/>
                <a:cs typeface="Poppins"/>
                <a:sym typeface="Poppins"/>
              </a:rPr>
              <a:t>Can trigger infections and asthma</a:t>
            </a:r>
          </a:p>
        </p:txBody>
      </p:sp>
    </p:spTree>
    <p:extLst>
      <p:ext uri="{BB962C8B-B14F-4D97-AF65-F5344CB8AC3E}">
        <p14:creationId xmlns:p14="http://schemas.microsoft.com/office/powerpoint/2010/main" val="18829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B96A2-D3D2-B4E5-EB2F-517D5CB9CE1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B51B308-7896-5B96-929C-ED661011F8DE}"/>
              </a:ext>
            </a:extLst>
          </p:cNvPr>
          <p:cNvGrpSpPr/>
          <p:nvPr/>
        </p:nvGrpSpPr>
        <p:grpSpPr>
          <a:xfrm>
            <a:off x="6276973" y="5600700"/>
            <a:ext cx="6960637" cy="3802613"/>
            <a:chOff x="5486400" y="5299593"/>
            <a:chExt cx="6960637" cy="3802613"/>
          </a:xfrm>
        </p:grpSpPr>
        <p:pic>
          <p:nvPicPr>
            <p:cNvPr id="48" name="Picture 47">
              <a:extLst>
                <a:ext uri="{FF2B5EF4-FFF2-40B4-BE49-F238E27FC236}">
                  <a16:creationId xmlns:a16="http://schemas.microsoft.com/office/drawing/2014/main" id="{69AB5C95-DD14-7B97-98E3-6D8BE6E3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299593"/>
              <a:ext cx="6960637" cy="3802613"/>
            </a:xfrm>
            <a:prstGeom prst="rect">
              <a:avLst/>
            </a:prstGeom>
          </p:spPr>
        </p:pic>
        <p:sp>
          <p:nvSpPr>
            <p:cNvPr id="6" name="Rectangle 5">
              <a:extLst>
                <a:ext uri="{FF2B5EF4-FFF2-40B4-BE49-F238E27FC236}">
                  <a16:creationId xmlns:a16="http://schemas.microsoft.com/office/drawing/2014/main" id="{F2C9B8EF-20EA-309A-B68D-47C680BFEA83}"/>
                </a:ext>
              </a:extLst>
            </p:cNvPr>
            <p:cNvSpPr/>
            <p:nvPr/>
          </p:nvSpPr>
          <p:spPr>
            <a:xfrm>
              <a:off x="8077200" y="6972300"/>
              <a:ext cx="16764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D57CC6E-70D5-2B9E-021C-C95D2BD1D8EC}"/>
                </a:ext>
              </a:extLst>
            </p:cNvPr>
            <p:cNvSpPr/>
            <p:nvPr/>
          </p:nvSpPr>
          <p:spPr>
            <a:xfrm>
              <a:off x="7315199" y="6057900"/>
              <a:ext cx="746148" cy="6858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0" name="Picture 49">
            <a:extLst>
              <a:ext uri="{FF2B5EF4-FFF2-40B4-BE49-F238E27FC236}">
                <a16:creationId xmlns:a16="http://schemas.microsoft.com/office/drawing/2014/main" id="{6C3014B0-D9CC-86EC-28CC-546412FF1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3" y="4441283"/>
            <a:ext cx="7502143" cy="4676277"/>
          </a:xfrm>
          <a:prstGeom prst="rect">
            <a:avLst/>
          </a:prstGeom>
        </p:spPr>
      </p:pic>
      <p:grpSp>
        <p:nvGrpSpPr>
          <p:cNvPr id="2" name="Group 2">
            <a:extLst>
              <a:ext uri="{FF2B5EF4-FFF2-40B4-BE49-F238E27FC236}">
                <a16:creationId xmlns:a16="http://schemas.microsoft.com/office/drawing/2014/main" id="{19F5A0B8-48FB-D7C9-E1DD-C36DBD52960D}"/>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F3B459C2-79D4-BEAC-9544-24FD0ECFE05B}"/>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1D39BE08-4C0D-DBC1-8419-5BBB674483E2}"/>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980377E-3786-A37C-7F93-E5C59D2BA4EB}"/>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5"/>
            <a:stretch>
              <a:fillRect r="-997439"/>
            </a:stretch>
          </a:blipFill>
        </p:spPr>
        <p:txBody>
          <a:bodyPr/>
          <a:lstStyle/>
          <a:p>
            <a:endParaRPr lang="en-GB"/>
          </a:p>
        </p:txBody>
      </p:sp>
      <p:sp>
        <p:nvSpPr>
          <p:cNvPr id="7" name="TextBox 10">
            <a:extLst>
              <a:ext uri="{FF2B5EF4-FFF2-40B4-BE49-F238E27FC236}">
                <a16:creationId xmlns:a16="http://schemas.microsoft.com/office/drawing/2014/main" id="{9DCD1D12-65CC-F24D-2982-E57CF8ED0D08}"/>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What causes air pollution?</a:t>
            </a:r>
          </a:p>
        </p:txBody>
      </p:sp>
      <p:pic>
        <p:nvPicPr>
          <p:cNvPr id="46" name="Picture 45">
            <a:extLst>
              <a:ext uri="{FF2B5EF4-FFF2-40B4-BE49-F238E27FC236}">
                <a16:creationId xmlns:a16="http://schemas.microsoft.com/office/drawing/2014/main" id="{648959BC-6254-CC94-8D67-73E624A41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0" y="3007516"/>
            <a:ext cx="6553200" cy="6108567"/>
          </a:xfrm>
          <a:prstGeom prst="rect">
            <a:avLst/>
          </a:prstGeom>
        </p:spPr>
      </p:pic>
      <p:sp>
        <p:nvSpPr>
          <p:cNvPr id="10" name="TextBox 12">
            <a:extLst>
              <a:ext uri="{FF2B5EF4-FFF2-40B4-BE49-F238E27FC236}">
                <a16:creationId xmlns:a16="http://schemas.microsoft.com/office/drawing/2014/main" id="{D6B0A3E9-6737-9614-5DA7-0FF99FB58195}"/>
              </a:ext>
            </a:extLst>
          </p:cNvPr>
          <p:cNvSpPr txBox="1"/>
          <p:nvPr/>
        </p:nvSpPr>
        <p:spPr>
          <a:xfrm>
            <a:off x="1828800" y="4101744"/>
            <a:ext cx="484300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Industry &amp; Agriculture</a:t>
            </a:r>
          </a:p>
        </p:txBody>
      </p:sp>
      <p:sp>
        <p:nvSpPr>
          <p:cNvPr id="11" name="TextBox 12">
            <a:extLst>
              <a:ext uri="{FF2B5EF4-FFF2-40B4-BE49-F238E27FC236}">
                <a16:creationId xmlns:a16="http://schemas.microsoft.com/office/drawing/2014/main" id="{687DB3FA-EE75-8677-392B-D72E32D09796}"/>
              </a:ext>
            </a:extLst>
          </p:cNvPr>
          <p:cNvSpPr txBox="1"/>
          <p:nvPr/>
        </p:nvSpPr>
        <p:spPr>
          <a:xfrm>
            <a:off x="8201477" y="5385256"/>
            <a:ext cx="2923723"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Road Transport</a:t>
            </a:r>
          </a:p>
        </p:txBody>
      </p:sp>
      <p:sp>
        <p:nvSpPr>
          <p:cNvPr id="12" name="TextBox 12">
            <a:extLst>
              <a:ext uri="{FF2B5EF4-FFF2-40B4-BE49-F238E27FC236}">
                <a16:creationId xmlns:a16="http://schemas.microsoft.com/office/drawing/2014/main" id="{B7CA9CF2-F9E2-C5DD-642C-1BC91ADE5C32}"/>
              </a:ext>
            </a:extLst>
          </p:cNvPr>
          <p:cNvSpPr txBox="1"/>
          <p:nvPr/>
        </p:nvSpPr>
        <p:spPr>
          <a:xfrm>
            <a:off x="13128165" y="2848306"/>
            <a:ext cx="3338289" cy="430887"/>
          </a:xfrm>
          <a:prstGeom prst="rect">
            <a:avLst/>
          </a:prstGeom>
        </p:spPr>
        <p:txBody>
          <a:bodyPr wrap="square" lIns="0" tIns="0" rIns="0" bIns="0" rtlCol="0" anchor="t">
            <a:spAutoFit/>
          </a:bodyPr>
          <a:lstStyle>
            <a:defPPr>
              <a:defRPr lang="en-US"/>
            </a:defPPr>
            <a:lvl1pPr algn="ctr">
              <a:spcBef>
                <a:spcPct val="0"/>
              </a:spcBef>
              <a:defRPr sz="2800">
                <a:solidFill>
                  <a:srgbClr val="000000"/>
                </a:solidFill>
                <a:latin typeface="Poppins"/>
                <a:ea typeface="Poppins"/>
                <a:cs typeface="Poppins"/>
              </a:defRPr>
            </a:lvl1pPr>
          </a:lstStyle>
          <a:p>
            <a:pPr algn="l"/>
            <a:r>
              <a:rPr lang="en-US" dirty="0">
                <a:sym typeface="Poppins"/>
              </a:rPr>
              <a:t>Indoor Air Pollution</a:t>
            </a:r>
          </a:p>
        </p:txBody>
      </p:sp>
    </p:spTree>
    <p:extLst>
      <p:ext uri="{BB962C8B-B14F-4D97-AF65-F5344CB8AC3E}">
        <p14:creationId xmlns:p14="http://schemas.microsoft.com/office/powerpoint/2010/main" val="296269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714C-3524-F66F-42C8-D3E436CE6EE5}"/>
            </a:ext>
          </a:extLst>
        </p:cNvPr>
        <p:cNvGrpSpPr/>
        <p:nvPr/>
      </p:nvGrpSpPr>
      <p:grpSpPr>
        <a:xfrm>
          <a:off x="0" y="0"/>
          <a:ext cx="0" cy="0"/>
          <a:chOff x="0" y="0"/>
          <a:chExt cx="0" cy="0"/>
        </a:xfrm>
      </p:grpSpPr>
      <p:sp>
        <p:nvSpPr>
          <p:cNvPr id="43" name="Oval 42">
            <a:extLst>
              <a:ext uri="{FF2B5EF4-FFF2-40B4-BE49-F238E27FC236}">
                <a16:creationId xmlns:a16="http://schemas.microsoft.com/office/drawing/2014/main" id="{05ADED01-C20D-FF7D-A58A-1010FA6F0A36}"/>
              </a:ext>
            </a:extLst>
          </p:cNvPr>
          <p:cNvSpPr/>
          <p:nvPr/>
        </p:nvSpPr>
        <p:spPr>
          <a:xfrm rot="21267449">
            <a:off x="-276368" y="7592070"/>
            <a:ext cx="4648200" cy="2039269"/>
          </a:xfrm>
          <a:prstGeom prst="ellipse">
            <a:avLst/>
          </a:prstGeom>
          <a:solidFill>
            <a:srgbClr val="729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
            <a:extLst>
              <a:ext uri="{FF2B5EF4-FFF2-40B4-BE49-F238E27FC236}">
                <a16:creationId xmlns:a16="http://schemas.microsoft.com/office/drawing/2014/main" id="{9E99C93C-8C38-57C0-FC64-A01B93489931}"/>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B819CEEB-3397-8856-BC7E-89FFFC606659}"/>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8888CB3B-1297-D2FC-CD4C-C5ADD2763AAA}"/>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C84F777A-65C1-B195-FDC4-846433E4FA5F}"/>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6EC92736-4E6A-0FFF-D94F-CA8F2023BCB1}"/>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What causes air pollution?</a:t>
            </a:r>
          </a:p>
        </p:txBody>
      </p:sp>
      <p:sp>
        <p:nvSpPr>
          <p:cNvPr id="6" name="TextBox 12">
            <a:extLst>
              <a:ext uri="{FF2B5EF4-FFF2-40B4-BE49-F238E27FC236}">
                <a16:creationId xmlns:a16="http://schemas.microsoft.com/office/drawing/2014/main" id="{6A390792-0143-D652-B6D7-EBD3A228F722}"/>
              </a:ext>
            </a:extLst>
          </p:cNvPr>
          <p:cNvSpPr txBox="1"/>
          <p:nvPr/>
        </p:nvSpPr>
        <p:spPr>
          <a:xfrm>
            <a:off x="2883561" y="3013335"/>
            <a:ext cx="7037793"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Road traffic is the biggest source of air pollution in Essex.</a:t>
            </a:r>
          </a:p>
        </p:txBody>
      </p:sp>
      <p:sp>
        <p:nvSpPr>
          <p:cNvPr id="8" name="TextBox 12">
            <a:extLst>
              <a:ext uri="{FF2B5EF4-FFF2-40B4-BE49-F238E27FC236}">
                <a16:creationId xmlns:a16="http://schemas.microsoft.com/office/drawing/2014/main" id="{0D2FD29C-A887-9564-183C-309651B1437B}"/>
              </a:ext>
            </a:extLst>
          </p:cNvPr>
          <p:cNvSpPr txBox="1"/>
          <p:nvPr/>
        </p:nvSpPr>
        <p:spPr>
          <a:xfrm>
            <a:off x="11353800" y="4077348"/>
            <a:ext cx="3242533" cy="1722587"/>
          </a:xfrm>
          <a:prstGeom prst="rect">
            <a:avLst/>
          </a:prstGeom>
        </p:spPr>
        <p:txBody>
          <a:bodyPr wrap="square" lIns="0" tIns="0" rIns="0" bIns="0" rtlCol="0" anchor="t">
            <a:spAutoFit/>
          </a:bodyPr>
          <a:lstStyle>
            <a:defPPr>
              <a:defRPr lang="en-US"/>
            </a:defPPr>
            <a:lvl1pPr algn="ctr">
              <a:lnSpc>
                <a:spcPts val="11396"/>
              </a:lnSpc>
              <a:spcBef>
                <a:spcPct val="0"/>
              </a:spcBef>
              <a:defRPr sz="8140">
                <a:solidFill>
                  <a:srgbClr val="E8B34A"/>
                </a:solidFill>
                <a:latin typeface="Bobby Jones Soft"/>
                <a:ea typeface="Bobby Jones Soft"/>
                <a:cs typeface="Bobby Jones Soft"/>
              </a:defRPr>
            </a:lvl1pPr>
          </a:lstStyle>
          <a:p>
            <a:r>
              <a:rPr lang="en-US" sz="16600" dirty="0">
                <a:sym typeface="Poppins"/>
              </a:rPr>
              <a:t>49%</a:t>
            </a:r>
          </a:p>
        </p:txBody>
      </p:sp>
      <p:sp>
        <p:nvSpPr>
          <p:cNvPr id="30" name="TextBox 12">
            <a:extLst>
              <a:ext uri="{FF2B5EF4-FFF2-40B4-BE49-F238E27FC236}">
                <a16:creationId xmlns:a16="http://schemas.microsoft.com/office/drawing/2014/main" id="{679F6162-173C-D2D8-1D9A-BE0101C8DC9C}"/>
              </a:ext>
            </a:extLst>
          </p:cNvPr>
          <p:cNvSpPr txBox="1"/>
          <p:nvPr/>
        </p:nvSpPr>
        <p:spPr>
          <a:xfrm>
            <a:off x="10155665" y="5547520"/>
            <a:ext cx="5638801" cy="1543115"/>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Harmful gases are produced by road traffic</a:t>
            </a:r>
          </a:p>
        </p:txBody>
      </p:sp>
      <p:grpSp>
        <p:nvGrpSpPr>
          <p:cNvPr id="31" name="Group 30">
            <a:extLst>
              <a:ext uri="{FF2B5EF4-FFF2-40B4-BE49-F238E27FC236}">
                <a16:creationId xmlns:a16="http://schemas.microsoft.com/office/drawing/2014/main" id="{03954A60-37C0-68B3-136C-01BE10B597C0}"/>
              </a:ext>
            </a:extLst>
          </p:cNvPr>
          <p:cNvGrpSpPr/>
          <p:nvPr/>
        </p:nvGrpSpPr>
        <p:grpSpPr>
          <a:xfrm>
            <a:off x="2438400" y="4338723"/>
            <a:ext cx="8744900" cy="4777360"/>
            <a:chOff x="5486400" y="5299593"/>
            <a:chExt cx="6960637" cy="3802613"/>
          </a:xfrm>
        </p:grpSpPr>
        <p:pic>
          <p:nvPicPr>
            <p:cNvPr id="32" name="Picture 31">
              <a:extLst>
                <a:ext uri="{FF2B5EF4-FFF2-40B4-BE49-F238E27FC236}">
                  <a16:creationId xmlns:a16="http://schemas.microsoft.com/office/drawing/2014/main" id="{7EB92987-CA1B-A346-EBCA-09FF18871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5299593"/>
              <a:ext cx="6960637" cy="3802613"/>
            </a:xfrm>
            <a:prstGeom prst="rect">
              <a:avLst/>
            </a:prstGeom>
          </p:spPr>
        </p:pic>
        <p:sp>
          <p:nvSpPr>
            <p:cNvPr id="33" name="Rectangle 32">
              <a:extLst>
                <a:ext uri="{FF2B5EF4-FFF2-40B4-BE49-F238E27FC236}">
                  <a16:creationId xmlns:a16="http://schemas.microsoft.com/office/drawing/2014/main" id="{66482DBE-BE08-87B0-E08A-6104586CB89B}"/>
                </a:ext>
              </a:extLst>
            </p:cNvPr>
            <p:cNvSpPr/>
            <p:nvPr/>
          </p:nvSpPr>
          <p:spPr>
            <a:xfrm>
              <a:off x="8077200" y="6972300"/>
              <a:ext cx="16764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378DF5C-9C92-EEF4-766B-3DF594ABC660}"/>
                </a:ext>
              </a:extLst>
            </p:cNvPr>
            <p:cNvSpPr/>
            <p:nvPr/>
          </p:nvSpPr>
          <p:spPr>
            <a:xfrm>
              <a:off x="7315199" y="6057900"/>
              <a:ext cx="746148" cy="6858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5625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621D-CAF0-603B-D0F5-C840A88078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B30F48-7A04-5DA5-6962-EF5A65D4850E}"/>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274F8626-4BA9-9415-3A68-902030067EC1}"/>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24A5CFA4-D51A-AC19-4CDF-043878DEF91E}"/>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2FEC52EE-C481-C2E2-AECE-13D8BB5FEBA4}"/>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023B941D-1859-AB0D-F69B-09D484728EDD}"/>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Air Pollution in Colchester</a:t>
            </a:r>
          </a:p>
        </p:txBody>
      </p:sp>
      <p:sp>
        <p:nvSpPr>
          <p:cNvPr id="6" name="TextBox 12">
            <a:extLst>
              <a:ext uri="{FF2B5EF4-FFF2-40B4-BE49-F238E27FC236}">
                <a16:creationId xmlns:a16="http://schemas.microsoft.com/office/drawing/2014/main" id="{37264815-2CF9-62F6-F30F-5388E1318B6D}"/>
              </a:ext>
            </a:extLst>
          </p:cNvPr>
          <p:cNvSpPr txBox="1"/>
          <p:nvPr/>
        </p:nvSpPr>
        <p:spPr>
          <a:xfrm>
            <a:off x="2362200" y="4022483"/>
            <a:ext cx="5181600" cy="3158942"/>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Narrow streets can trap air pollution causing it to build up to unsafe levels.</a:t>
            </a:r>
          </a:p>
        </p:txBody>
      </p:sp>
      <p:pic>
        <p:nvPicPr>
          <p:cNvPr id="11" name="Picture 10">
            <a:extLst>
              <a:ext uri="{FF2B5EF4-FFF2-40B4-BE49-F238E27FC236}">
                <a16:creationId xmlns:a16="http://schemas.microsoft.com/office/drawing/2014/main" id="{90466DCC-F8CF-BA75-C20F-3354B00BAE87}"/>
              </a:ext>
            </a:extLst>
          </p:cNvPr>
          <p:cNvPicPr>
            <a:picLocks noChangeAspect="1"/>
          </p:cNvPicPr>
          <p:nvPr/>
        </p:nvPicPr>
        <p:blipFill>
          <a:blip r:embed="rId4">
            <a:extLst>
              <a:ext uri="{28A0092B-C50C-407E-A947-70E740481C1C}">
                <a14:useLocalDpi xmlns:a14="http://schemas.microsoft.com/office/drawing/2010/main" val="0"/>
              </a:ext>
            </a:extLst>
          </a:blip>
          <a:srcRect l="12126" r="11864"/>
          <a:stretch>
            <a:fillRect/>
          </a:stretch>
        </p:blipFill>
        <p:spPr>
          <a:xfrm>
            <a:off x="8229600" y="2707217"/>
            <a:ext cx="8382000" cy="5789474"/>
          </a:xfrm>
          <a:prstGeom prst="rect">
            <a:avLst/>
          </a:prstGeom>
        </p:spPr>
      </p:pic>
    </p:spTree>
    <p:extLst>
      <p:ext uri="{BB962C8B-B14F-4D97-AF65-F5344CB8AC3E}">
        <p14:creationId xmlns:p14="http://schemas.microsoft.com/office/powerpoint/2010/main" val="400800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C2AD-F5BD-0578-55CF-0149972F450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8071FF-A760-89E5-E95E-33B4C7A66E14}"/>
              </a:ext>
            </a:extLst>
          </p:cNvPr>
          <p:cNvGrpSpPr/>
          <p:nvPr/>
        </p:nvGrpSpPr>
        <p:grpSpPr>
          <a:xfrm>
            <a:off x="0" y="9116083"/>
            <a:ext cx="18288000" cy="1170917"/>
            <a:chOff x="0" y="0"/>
            <a:chExt cx="4816593" cy="308390"/>
          </a:xfrm>
        </p:grpSpPr>
        <p:sp>
          <p:nvSpPr>
            <p:cNvPr id="3" name="Freeform 3">
              <a:extLst>
                <a:ext uri="{FF2B5EF4-FFF2-40B4-BE49-F238E27FC236}">
                  <a16:creationId xmlns:a16="http://schemas.microsoft.com/office/drawing/2014/main" id="{6CAEE1B0-11A4-C20E-F225-4DD5C2E0A3E0}"/>
                </a:ext>
              </a:extLst>
            </p:cNvPr>
            <p:cNvSpPr/>
            <p:nvPr/>
          </p:nvSpPr>
          <p:spPr>
            <a:xfrm>
              <a:off x="0" y="0"/>
              <a:ext cx="4816592" cy="308390"/>
            </a:xfrm>
            <a:custGeom>
              <a:avLst/>
              <a:gdLst/>
              <a:ahLst/>
              <a:cxnLst/>
              <a:rect l="l" t="t" r="r" b="b"/>
              <a:pathLst>
                <a:path w="4816592" h="308390">
                  <a:moveTo>
                    <a:pt x="0" y="0"/>
                  </a:moveTo>
                  <a:lnTo>
                    <a:pt x="4816592" y="0"/>
                  </a:lnTo>
                  <a:lnTo>
                    <a:pt x="4816592" y="308390"/>
                  </a:lnTo>
                  <a:lnTo>
                    <a:pt x="0" y="308390"/>
                  </a:lnTo>
                  <a:close/>
                </a:path>
              </a:pathLst>
            </a:custGeom>
            <a:solidFill>
              <a:srgbClr val="E8B34A"/>
            </a:solidFill>
          </p:spPr>
          <p:txBody>
            <a:bodyPr/>
            <a:lstStyle/>
            <a:p>
              <a:endParaRPr lang="en-GB"/>
            </a:p>
          </p:txBody>
        </p:sp>
        <p:sp>
          <p:nvSpPr>
            <p:cNvPr id="4" name="TextBox 4">
              <a:extLst>
                <a:ext uri="{FF2B5EF4-FFF2-40B4-BE49-F238E27FC236}">
                  <a16:creationId xmlns:a16="http://schemas.microsoft.com/office/drawing/2014/main" id="{4CD06444-F492-3F0C-DB47-775A03B40137}"/>
                </a:ext>
              </a:extLst>
            </p:cNvPr>
            <p:cNvSpPr txBox="1"/>
            <p:nvPr/>
          </p:nvSpPr>
          <p:spPr>
            <a:xfrm>
              <a:off x="0" y="-38100"/>
              <a:ext cx="4816593" cy="34649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6AA37F78-CEFB-BE78-A105-DFA66569DE68}"/>
              </a:ext>
            </a:extLst>
          </p:cNvPr>
          <p:cNvSpPr/>
          <p:nvPr/>
        </p:nvSpPr>
        <p:spPr>
          <a:xfrm>
            <a:off x="0" y="9157106"/>
            <a:ext cx="1495631" cy="1107921"/>
          </a:xfrm>
          <a:custGeom>
            <a:avLst/>
            <a:gdLst/>
            <a:ahLst/>
            <a:cxnLst/>
            <a:rect l="l" t="t" r="r" b="b"/>
            <a:pathLst>
              <a:path w="1495631" h="1107921">
                <a:moveTo>
                  <a:pt x="0" y="0"/>
                </a:moveTo>
                <a:lnTo>
                  <a:pt x="1495631" y="0"/>
                </a:lnTo>
                <a:lnTo>
                  <a:pt x="1495631" y="1107921"/>
                </a:lnTo>
                <a:lnTo>
                  <a:pt x="0" y="1107921"/>
                </a:lnTo>
                <a:lnTo>
                  <a:pt x="0" y="0"/>
                </a:lnTo>
                <a:close/>
              </a:path>
            </a:pathLst>
          </a:custGeom>
          <a:blipFill>
            <a:blip r:embed="rId3"/>
            <a:stretch>
              <a:fillRect r="-997439"/>
            </a:stretch>
          </a:blipFill>
        </p:spPr>
        <p:txBody>
          <a:bodyPr/>
          <a:lstStyle/>
          <a:p>
            <a:endParaRPr lang="en-GB"/>
          </a:p>
        </p:txBody>
      </p:sp>
      <p:sp>
        <p:nvSpPr>
          <p:cNvPr id="7" name="TextBox 10">
            <a:extLst>
              <a:ext uri="{FF2B5EF4-FFF2-40B4-BE49-F238E27FC236}">
                <a16:creationId xmlns:a16="http://schemas.microsoft.com/office/drawing/2014/main" id="{8C80177E-9499-4F61-36FA-6B92D0C99A7B}"/>
              </a:ext>
            </a:extLst>
          </p:cNvPr>
          <p:cNvSpPr txBox="1"/>
          <p:nvPr/>
        </p:nvSpPr>
        <p:spPr>
          <a:xfrm>
            <a:off x="3035206" y="1078126"/>
            <a:ext cx="12217583" cy="1400165"/>
          </a:xfrm>
          <a:prstGeom prst="rect">
            <a:avLst/>
          </a:prstGeom>
        </p:spPr>
        <p:txBody>
          <a:bodyPr lIns="0" tIns="0" rIns="0" bIns="0" rtlCol="0" anchor="t">
            <a:spAutoFit/>
          </a:bodyPr>
          <a:lstStyle/>
          <a:p>
            <a:pPr algn="ctr">
              <a:lnSpc>
                <a:spcPts val="11396"/>
              </a:lnSpc>
              <a:spcBef>
                <a:spcPct val="0"/>
              </a:spcBef>
            </a:pPr>
            <a:r>
              <a:rPr lang="en-US" sz="8140" dirty="0">
                <a:solidFill>
                  <a:srgbClr val="E8B34A"/>
                </a:solidFill>
                <a:latin typeface="Bobby Jones Soft"/>
                <a:ea typeface="Bobby Jones Soft"/>
                <a:cs typeface="Bobby Jones Soft"/>
                <a:sym typeface="Bobby Jones Soft"/>
              </a:rPr>
              <a:t>Measuring air pollution</a:t>
            </a:r>
          </a:p>
        </p:txBody>
      </p:sp>
      <p:sp>
        <p:nvSpPr>
          <p:cNvPr id="6" name="TextBox 12">
            <a:extLst>
              <a:ext uri="{FF2B5EF4-FFF2-40B4-BE49-F238E27FC236}">
                <a16:creationId xmlns:a16="http://schemas.microsoft.com/office/drawing/2014/main" id="{7639155F-C2A6-5A39-8DAD-3360679B2775}"/>
              </a:ext>
            </a:extLst>
          </p:cNvPr>
          <p:cNvSpPr txBox="1"/>
          <p:nvPr/>
        </p:nvSpPr>
        <p:spPr>
          <a:xfrm>
            <a:off x="9906000" y="4000500"/>
            <a:ext cx="5181600" cy="3158942"/>
          </a:xfrm>
          <a:prstGeom prst="rect">
            <a:avLst/>
          </a:prstGeom>
        </p:spPr>
        <p:txBody>
          <a:bodyPr wrap="square" lIns="0" tIns="0" rIns="0" bIns="0" rtlCol="0" anchor="t">
            <a:spAutoFit/>
          </a:bodyPr>
          <a:lstStyle/>
          <a:p>
            <a:pPr algn="ctr">
              <a:lnSpc>
                <a:spcPts val="6299"/>
              </a:lnSpc>
              <a:spcBef>
                <a:spcPct val="0"/>
              </a:spcBef>
            </a:pPr>
            <a:r>
              <a:rPr lang="en-US" sz="3600" dirty="0">
                <a:solidFill>
                  <a:srgbClr val="000000"/>
                </a:solidFill>
                <a:latin typeface="Poppins"/>
                <a:ea typeface="Poppins"/>
                <a:cs typeface="Poppins"/>
                <a:sym typeface="Poppins"/>
              </a:rPr>
              <a:t>Air pollution monitors take in air and calculate how much pollution is present.</a:t>
            </a:r>
          </a:p>
        </p:txBody>
      </p:sp>
      <p:pic>
        <p:nvPicPr>
          <p:cNvPr id="9" name="Picture 8">
            <a:extLst>
              <a:ext uri="{FF2B5EF4-FFF2-40B4-BE49-F238E27FC236}">
                <a16:creationId xmlns:a16="http://schemas.microsoft.com/office/drawing/2014/main" id="{AD255EFF-870C-1FE0-B5EC-D9AE6C9AAFC7}"/>
              </a:ext>
            </a:extLst>
          </p:cNvPr>
          <p:cNvPicPr>
            <a:picLocks noChangeAspect="1"/>
          </p:cNvPicPr>
          <p:nvPr/>
        </p:nvPicPr>
        <p:blipFill>
          <a:blip r:embed="rId4"/>
          <a:stretch>
            <a:fillRect/>
          </a:stretch>
        </p:blipFill>
        <p:spPr>
          <a:xfrm>
            <a:off x="1981200" y="3238500"/>
            <a:ext cx="7396668" cy="4599750"/>
          </a:xfrm>
          <a:prstGeom prst="rect">
            <a:avLst/>
          </a:prstGeom>
        </p:spPr>
      </p:pic>
    </p:spTree>
    <p:extLst>
      <p:ext uri="{BB962C8B-B14F-4D97-AF65-F5344CB8AC3E}">
        <p14:creationId xmlns:p14="http://schemas.microsoft.com/office/powerpoint/2010/main" val="4201708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02D01DE49F04F81D147562380D0AF" ma:contentTypeVersion="16" ma:contentTypeDescription="Create a new document." ma:contentTypeScope="" ma:versionID="d09139c1638de508bdb304850de1407c">
  <xsd:schema xmlns:xsd="http://www.w3.org/2001/XMLSchema" xmlns:xs="http://www.w3.org/2001/XMLSchema" xmlns:p="http://schemas.microsoft.com/office/2006/metadata/properties" xmlns:ns2="68b069bf-e0e0-4a52-b699-1e1bfd39c1d9" xmlns:ns3="860dbd61-fa2d-4e97-9064-1c5251737f83" targetNamespace="http://schemas.microsoft.com/office/2006/metadata/properties" ma:root="true" ma:fieldsID="41b7fc15d0d75d2e534bbb3f3a132be0" ns2:_="" ns3:_="">
    <xsd:import namespace="68b069bf-e0e0-4a52-b699-1e1bfd39c1d9"/>
    <xsd:import namespace="860dbd61-fa2d-4e97-9064-1c5251737f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069bf-e0e0-4a52-b699-1e1bfd39c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d9a2491-53b4-4758-aea7-53a838132af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0dbd61-fa2d-4e97-9064-1c5251737f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e3f791c-1692-42d8-a1fd-74dfeff3d46c}" ma:internalName="TaxCatchAll" ma:showField="CatchAllData" ma:web="860dbd61-fa2d-4e97-9064-1c5251737f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60dbd61-fa2d-4e97-9064-1c5251737f83">
      <UserInfo>
        <DisplayName/>
        <AccountId xsi:nil="true"/>
        <AccountType/>
      </UserInfo>
    </SharedWithUsers>
    <lcf76f155ced4ddcb4097134ff3c332f xmlns="68b069bf-e0e0-4a52-b699-1e1bfd39c1d9">
      <Terms xmlns="http://schemas.microsoft.com/office/infopath/2007/PartnerControls"/>
    </lcf76f155ced4ddcb4097134ff3c332f>
    <TaxCatchAll xmlns="860dbd61-fa2d-4e97-9064-1c5251737f83" xsi:nil="true"/>
  </documentManagement>
</p:properties>
</file>

<file path=customXml/itemProps1.xml><?xml version="1.0" encoding="utf-8"?>
<ds:datastoreItem xmlns:ds="http://schemas.openxmlformats.org/officeDocument/2006/customXml" ds:itemID="{6148C449-CB1F-4BCD-A97F-EC75CB69B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069bf-e0e0-4a52-b699-1e1bfd39c1d9"/>
    <ds:schemaRef ds:uri="860dbd61-fa2d-4e97-9064-1c5251737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EE5F31-EAFE-4A64-B88D-6CF4B2E975A2}">
  <ds:schemaRefs>
    <ds:schemaRef ds:uri="http://schemas.microsoft.com/sharepoint/v3/contenttype/forms"/>
  </ds:schemaRefs>
</ds:datastoreItem>
</file>

<file path=customXml/itemProps3.xml><?xml version="1.0" encoding="utf-8"?>
<ds:datastoreItem xmlns:ds="http://schemas.openxmlformats.org/officeDocument/2006/customXml" ds:itemID="{30C74747-A0CB-4517-B934-35CB5612350A}">
  <ds:schemaRefs>
    <ds:schemaRef ds:uri="http://schemas.microsoft.com/office/2006/metadata/properties"/>
    <ds:schemaRef ds:uri="http://schemas.microsoft.com/office/infopath/2007/PartnerControls"/>
    <ds:schemaRef ds:uri="860dbd61-fa2d-4e97-9064-1c5251737f83"/>
    <ds:schemaRef ds:uri="68b069bf-e0e0-4a52-b699-1e1bfd39c1d9"/>
  </ds:schemaRefs>
</ds:datastoreItem>
</file>

<file path=docProps/app.xml><?xml version="1.0" encoding="utf-8"?>
<Properties xmlns="http://schemas.openxmlformats.org/officeDocument/2006/extended-properties" xmlns:vt="http://schemas.openxmlformats.org/officeDocument/2006/docPropsVTypes">
  <TotalTime>5672</TotalTime>
  <Words>1355</Words>
  <Application>Microsoft Office PowerPoint</Application>
  <PresentationFormat>Custom</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Bobby Jones Soft</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Assembly Secondary</dc:title>
  <cp:lastModifiedBy>Jade Brown</cp:lastModifiedBy>
  <cp:revision>3</cp:revision>
  <dcterms:created xsi:type="dcterms:W3CDTF">2006-08-16T00:00:00Z</dcterms:created>
  <dcterms:modified xsi:type="dcterms:W3CDTF">2026-04-10T15:16:40Z</dcterms:modified>
  <dc:identifier>DAG-MhuM6YE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135000</vt:r8>
  </property>
  <property fmtid="{D5CDD505-2E9C-101B-9397-08002B2CF9AE}" pid="3" name="ContentTypeId">
    <vt:lpwstr>0x010100D7802D01DE49F04F81D147562380D0AF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